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handoutMasterIdLst>
    <p:handoutMasterId r:id="rId29"/>
  </p:handoutMasterIdLst>
  <p:sldIdLst>
    <p:sldId id="256" r:id="rId2"/>
    <p:sldId id="684" r:id="rId3"/>
    <p:sldId id="685" r:id="rId4"/>
    <p:sldId id="823" r:id="rId5"/>
    <p:sldId id="824" r:id="rId6"/>
    <p:sldId id="825" r:id="rId7"/>
    <p:sldId id="840" r:id="rId8"/>
    <p:sldId id="816" r:id="rId9"/>
    <p:sldId id="839" r:id="rId10"/>
    <p:sldId id="826" r:id="rId11"/>
    <p:sldId id="837" r:id="rId12"/>
    <p:sldId id="838" r:id="rId13"/>
    <p:sldId id="834" r:id="rId14"/>
    <p:sldId id="827" r:id="rId15"/>
    <p:sldId id="828" r:id="rId16"/>
    <p:sldId id="835" r:id="rId17"/>
    <p:sldId id="829" r:id="rId18"/>
    <p:sldId id="836" r:id="rId19"/>
    <p:sldId id="830" r:id="rId20"/>
    <p:sldId id="831" r:id="rId21"/>
    <p:sldId id="833" r:id="rId22"/>
    <p:sldId id="832" r:id="rId23"/>
    <p:sldId id="761" r:id="rId24"/>
    <p:sldId id="766" r:id="rId25"/>
    <p:sldId id="767" r:id="rId26"/>
    <p:sldId id="768" r:id="rId27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  <a:srgbClr val="FF00FF"/>
    <a:srgbClr val="00FFFF"/>
    <a:srgbClr val="5B9BD5"/>
    <a:srgbClr val="FF3399"/>
    <a:srgbClr val="8DE5E3"/>
    <a:srgbClr val="072A5F"/>
    <a:srgbClr val="009999"/>
    <a:srgbClr val="C6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4" autoAdjust="0"/>
    <p:restoredTop sz="75260" autoAdjust="0"/>
  </p:normalViewPr>
  <p:slideViewPr>
    <p:cSldViewPr snapToGrid="0" showGuides="1">
      <p:cViewPr varScale="1">
        <p:scale>
          <a:sx n="77" d="100"/>
          <a:sy n="77" d="100"/>
        </p:scale>
        <p:origin x="1170" y="90"/>
      </p:cViewPr>
      <p:guideLst>
        <p:guide orient="horz" pos="3158"/>
        <p:guide pos="2880"/>
      </p:guideLst>
    </p:cSldViewPr>
  </p:slideViewPr>
  <p:outlineViewPr>
    <p:cViewPr>
      <p:scale>
        <a:sx n="33" d="100"/>
        <a:sy n="33" d="100"/>
      </p:scale>
      <p:origin x="0" y="-763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8" d="100"/>
          <a:sy n="78" d="100"/>
        </p:scale>
        <p:origin x="367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3508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295" y="1"/>
            <a:ext cx="3076363" cy="513508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r">
              <a:defRPr sz="1200"/>
            </a:lvl1pPr>
          </a:lstStyle>
          <a:p>
            <a:fld id="{F4F26D02-577D-497E-9EB7-C3FB23AA50BD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1108"/>
            <a:ext cx="3076363" cy="513506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295" y="9721108"/>
            <a:ext cx="3076363" cy="513506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r">
              <a:defRPr sz="1200"/>
            </a:lvl1pPr>
          </a:lstStyle>
          <a:p>
            <a:fld id="{5B314495-C01A-455A-B33A-ED8A142879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593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5983" cy="513883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035" y="2"/>
            <a:ext cx="3077125" cy="513883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r">
              <a:defRPr sz="1200"/>
            </a:lvl1pPr>
          </a:lstStyle>
          <a:p>
            <a:fld id="{268FB672-E9F7-4F81-A44E-F3B61DC34BF8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8733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70" tIns="47535" rIns="95070" bIns="4753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1" y="4926096"/>
            <a:ext cx="5679440" cy="4029789"/>
          </a:xfrm>
          <a:prstGeom prst="rect">
            <a:avLst/>
          </a:prstGeom>
        </p:spPr>
        <p:txBody>
          <a:bodyPr vert="horz" lIns="95070" tIns="47535" rIns="95070" bIns="47535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0733"/>
            <a:ext cx="3075983" cy="513881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035" y="9720733"/>
            <a:ext cx="3077125" cy="513881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r">
              <a:defRPr sz="1200"/>
            </a:lvl1pPr>
          </a:lstStyle>
          <a:p>
            <a:fld id="{41B93B61-5AF7-405F-9080-7EBD9183E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75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7938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178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Scale</a:t>
            </a:r>
            <a:r>
              <a:rPr lang="en-US" altLang="ko-KR" baseline="0" dirty="0" smtClean="0"/>
              <a:t> step</a:t>
            </a:r>
            <a:r>
              <a:rPr lang="ko-KR" altLang="en-US" baseline="0" dirty="0" smtClean="0"/>
              <a:t>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지역 </a:t>
            </a:r>
            <a:r>
              <a:rPr lang="ko-KR" altLang="en-US" baseline="0" dirty="0" err="1" smtClean="0"/>
              <a:t>극값을</a:t>
            </a:r>
            <a:r>
              <a:rPr lang="ko-KR" altLang="en-US" baseline="0" dirty="0" smtClean="0"/>
              <a:t> 계산할 수 있는 이미지 수를 </a:t>
            </a:r>
            <a:r>
              <a:rPr lang="en-US" altLang="ko-KR" baseline="0" dirty="0" smtClean="0"/>
              <a:t>a</a:t>
            </a:r>
            <a:r>
              <a:rPr lang="ko-KR" altLang="en-US" baseline="0" dirty="0" smtClean="0"/>
              <a:t>개라고 </a:t>
            </a:r>
            <a:r>
              <a:rPr lang="ko-KR" altLang="en-US" baseline="0" dirty="0" err="1" smtClean="0"/>
              <a:t>했을때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(a+3)</a:t>
            </a:r>
            <a:r>
              <a:rPr lang="ko-KR" altLang="en-US" baseline="0" dirty="0" smtClean="0"/>
              <a:t>개의 </a:t>
            </a:r>
            <a:r>
              <a:rPr lang="ko-KR" altLang="en-US" baseline="0" dirty="0" err="1" smtClean="0"/>
              <a:t>가우시안</a:t>
            </a:r>
            <a:r>
              <a:rPr lang="ko-KR" altLang="en-US" baseline="0" dirty="0" smtClean="0"/>
              <a:t> 이미지를 생성할 때</a:t>
            </a:r>
            <a:endParaRPr lang="en-US" altLang="ko-KR" baseline="0" dirty="0" smtClean="0"/>
          </a:p>
          <a:p>
            <a:r>
              <a:rPr lang="en-US" altLang="ko-KR" dirty="0" smtClean="0"/>
              <a:t>2</a:t>
            </a:r>
            <a:r>
              <a:rPr lang="en-US" altLang="ko-KR" baseline="0" dirty="0" smtClean="0"/>
              <a:t> ** (1/a) </a:t>
            </a:r>
            <a:r>
              <a:rPr lang="ko-KR" altLang="en-US" baseline="0" dirty="0" smtClean="0"/>
              <a:t>로 하는 것이 적당하다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740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Scale</a:t>
            </a:r>
            <a:r>
              <a:rPr lang="en-US" altLang="ko-KR" baseline="0" dirty="0" smtClean="0"/>
              <a:t> step</a:t>
            </a:r>
            <a:r>
              <a:rPr lang="ko-KR" altLang="en-US" baseline="0" dirty="0" smtClean="0"/>
              <a:t>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지역 </a:t>
            </a:r>
            <a:r>
              <a:rPr lang="ko-KR" altLang="en-US" baseline="0" dirty="0" err="1" smtClean="0"/>
              <a:t>극값을</a:t>
            </a:r>
            <a:r>
              <a:rPr lang="ko-KR" altLang="en-US" baseline="0" dirty="0" smtClean="0"/>
              <a:t> 계산할 수 있는 이미지 수를 </a:t>
            </a:r>
            <a:r>
              <a:rPr lang="en-US" altLang="ko-KR" baseline="0" dirty="0" smtClean="0"/>
              <a:t>a</a:t>
            </a:r>
            <a:r>
              <a:rPr lang="ko-KR" altLang="en-US" baseline="0" dirty="0" smtClean="0"/>
              <a:t>개라고 </a:t>
            </a:r>
            <a:r>
              <a:rPr lang="ko-KR" altLang="en-US" baseline="0" dirty="0" err="1" smtClean="0"/>
              <a:t>했을때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(a+3)</a:t>
            </a:r>
            <a:r>
              <a:rPr lang="ko-KR" altLang="en-US" baseline="0" dirty="0" smtClean="0"/>
              <a:t>개의 </a:t>
            </a:r>
            <a:r>
              <a:rPr lang="ko-KR" altLang="en-US" baseline="0" dirty="0" err="1" smtClean="0"/>
              <a:t>가우시안</a:t>
            </a:r>
            <a:r>
              <a:rPr lang="ko-KR" altLang="en-US" baseline="0" dirty="0" smtClean="0"/>
              <a:t> 이미지를 생성할 때</a:t>
            </a:r>
            <a:endParaRPr lang="en-US" altLang="ko-KR" baseline="0" dirty="0" smtClean="0"/>
          </a:p>
          <a:p>
            <a:r>
              <a:rPr lang="en-US" altLang="ko-KR" dirty="0" smtClean="0"/>
              <a:t>2</a:t>
            </a:r>
            <a:r>
              <a:rPr lang="en-US" altLang="ko-KR" baseline="0" dirty="0" smtClean="0"/>
              <a:t> ** (1/a) </a:t>
            </a:r>
            <a:r>
              <a:rPr lang="ko-KR" altLang="en-US" baseline="0" dirty="0" smtClean="0"/>
              <a:t>로 하는 것이 적당하다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484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61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551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704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35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490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45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287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299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935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999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136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8049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044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다른이름으로</a:t>
            </a:r>
            <a:r>
              <a:rPr lang="ko-KR" altLang="en-US" baseline="0" dirty="0" smtClean="0"/>
              <a:t> 저장하면 </a:t>
            </a:r>
            <a:r>
              <a:rPr lang="en-US" altLang="ko-KR" baseline="0" dirty="0" smtClean="0"/>
              <a:t>pdf</a:t>
            </a:r>
            <a:r>
              <a:rPr lang="ko-KR" altLang="en-US" baseline="0" dirty="0" smtClean="0"/>
              <a:t>로 </a:t>
            </a:r>
            <a:r>
              <a:rPr lang="ko-KR" altLang="en-US" baseline="0" dirty="0" err="1" smtClean="0"/>
              <a:t>저장할수있음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참고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503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점수표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0375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803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리뷰 내용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804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리뷰 내용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055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리뷰 내용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688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리뷰 내용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247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리뷰 내용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918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342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일부를 못 찾은 이유</a:t>
                </a:r>
                <a:endParaRPr lang="en-US" altLang="ko-KR" dirty="0" smtClean="0"/>
              </a:p>
              <a:p>
                <a:pPr marL="285750" indent="-285750">
                  <a:buFontTx/>
                  <a:buChar char="-"/>
                </a:pPr>
                <a:r>
                  <a:rPr lang="ko-KR" altLang="en-US" dirty="0" smtClean="0"/>
                  <a:t>모든걸 오차 없이 찾을 순 없고</a:t>
                </a:r>
                <a:endParaRPr lang="en-US" altLang="ko-KR" dirty="0" smtClean="0"/>
              </a:p>
              <a:p>
                <a:pPr marL="285750" indent="-285750">
                  <a:buFontTx/>
                  <a:buChar char="-"/>
                </a:pPr>
                <a:r>
                  <a:rPr lang="en-US" altLang="ko-KR" dirty="0" smtClean="0"/>
                  <a:t>Octave </a:t>
                </a:r>
                <a:r>
                  <a:rPr lang="ko-KR" altLang="en-US" dirty="0" smtClean="0"/>
                  <a:t>수를 </a:t>
                </a:r>
                <a:r>
                  <a:rPr lang="en-US" altLang="ko-KR" dirty="0" smtClean="0"/>
                  <a:t>Rule</a:t>
                </a:r>
                <a:r>
                  <a:rPr lang="ko-KR" altLang="en-US" dirty="0" smtClean="0"/>
                  <a:t>에 따르지 않아서</a:t>
                </a:r>
                <a:endParaRPr lang="en-US" altLang="ko-KR" dirty="0" smtClean="0"/>
              </a:p>
              <a:p>
                <a:pPr marL="285750" indent="-285750">
                  <a:buFontTx/>
                  <a:buChar char="-"/>
                </a:pPr>
                <a:r>
                  <a:rPr lang="en-US" altLang="ko-KR" dirty="0" smtClean="0"/>
                  <a:t>Octave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−2</m:t>
                    </m:r>
                  </m:oMath>
                </a14:m>
                <a:endParaRPr lang="en-US" altLang="ko-KR" dirty="0" smtClean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일부를 못 찾은 이유</a:t>
                </a:r>
                <a:endParaRPr lang="en-US" altLang="ko-KR" dirty="0" smtClean="0"/>
              </a:p>
              <a:p>
                <a:pPr marL="285750" indent="-285750">
                  <a:buFontTx/>
                  <a:buChar char="-"/>
                </a:pPr>
                <a:r>
                  <a:rPr lang="ko-KR" altLang="en-US" dirty="0" smtClean="0"/>
                  <a:t>모든걸 오차 없이 찾을 순 없고</a:t>
                </a:r>
                <a:endParaRPr lang="en-US" altLang="ko-KR" dirty="0" smtClean="0"/>
              </a:p>
              <a:p>
                <a:pPr marL="285750" indent="-285750">
                  <a:buFontTx/>
                  <a:buChar char="-"/>
                </a:pPr>
                <a:r>
                  <a:rPr lang="en-US" altLang="ko-KR" dirty="0" smtClean="0"/>
                  <a:t>Octave </a:t>
                </a:r>
                <a:r>
                  <a:rPr lang="ko-KR" altLang="en-US" dirty="0" smtClean="0"/>
                  <a:t>수를 </a:t>
                </a:r>
                <a:r>
                  <a:rPr lang="en-US" altLang="ko-KR" dirty="0" smtClean="0"/>
                  <a:t>Rule</a:t>
                </a:r>
                <a:r>
                  <a:rPr lang="ko-KR" altLang="en-US" dirty="0" smtClean="0"/>
                  <a:t>에 따르지 않아서</a:t>
                </a:r>
                <a:endParaRPr lang="en-US" altLang="ko-KR" dirty="0" smtClean="0"/>
              </a:p>
              <a:p>
                <a:pPr marL="285750" indent="-285750">
                  <a:buFontTx/>
                  <a:buChar char="-"/>
                </a:pPr>
                <a:r>
                  <a:rPr lang="en-US" altLang="ko-KR" dirty="0" smtClean="0"/>
                  <a:t>Octave = </a:t>
                </a:r>
                <a:r>
                  <a:rPr lang="en-US" altLang="ko-KR" b="0" i="0" smtClean="0">
                    <a:latin typeface="Cambria Math" panose="02040503050406030204" pitchFamily="18" charset="0"/>
                  </a:rPr>
                  <a:t>log_2⁡(min⁡(𝑤,ℎ) )  −2</a:t>
                </a:r>
                <a:endParaRPr lang="en-US" altLang="ko-KR" dirty="0" smtClean="0"/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50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7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459554" y="3771721"/>
            <a:ext cx="8224894" cy="1002891"/>
          </a:xfrm>
          <a:prstGeom prst="roundRect">
            <a:avLst>
              <a:gd name="adj" fmla="val 0"/>
            </a:avLst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59554" y="1"/>
            <a:ext cx="8224894" cy="3560781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ea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37820"/>
            <a:ext cx="6858000" cy="67069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176982" y="6436255"/>
            <a:ext cx="8790038" cy="421747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4408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F7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76982" y="975768"/>
            <a:ext cx="8790038" cy="5882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76981" y="5594"/>
            <a:ext cx="8790038" cy="975769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585" y="191585"/>
            <a:ext cx="8284832" cy="611851"/>
          </a:xfrm>
        </p:spPr>
        <p:txBody>
          <a:bodyPr>
            <a:noAutofit/>
          </a:bodyPr>
          <a:lstStyle>
            <a:lvl1pPr algn="ctr">
              <a:defRPr sz="32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406" y="1381225"/>
            <a:ext cx="8276010" cy="4807566"/>
          </a:xfrm>
        </p:spPr>
        <p:txBody>
          <a:bodyPr/>
          <a:lstStyle>
            <a:lvl1pPr latinLnBrk="0">
              <a:defRPr sz="2400" baseline="0">
                <a:latin typeface="+mn-ea"/>
                <a:ea typeface="+mn-ea"/>
              </a:defRPr>
            </a:lvl1pPr>
            <a:lvl2pPr latinLnBrk="0">
              <a:defRPr sz="2000" baseline="0">
                <a:latin typeface="+mn-ea"/>
                <a:ea typeface="+mn-ea"/>
              </a:defRPr>
            </a:lvl2pPr>
            <a:lvl3pPr latinLnBrk="0">
              <a:defRPr sz="1800" baseline="0">
                <a:latin typeface="+mn-ea"/>
                <a:ea typeface="+mn-ea"/>
              </a:defRPr>
            </a:lvl3pPr>
            <a:lvl4pPr latinLnBrk="0">
              <a:defRPr sz="1600" baseline="0">
                <a:latin typeface="+mn-ea"/>
                <a:ea typeface="+mn-ea"/>
              </a:defRPr>
            </a:lvl4pPr>
            <a:lvl5pPr latinLnBrk="0">
              <a:defRPr sz="1400" baseline="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582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F7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6982" y="163288"/>
            <a:ext cx="8790038" cy="6272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6982" y="3940629"/>
            <a:ext cx="8790038" cy="608884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3984173"/>
            <a:ext cx="7886700" cy="511629"/>
          </a:xfrm>
        </p:spPr>
        <p:txBody>
          <a:bodyPr anchor="ctr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875165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176982" y="6436255"/>
            <a:ext cx="8790038" cy="421747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3111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F7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 userDrawn="1"/>
        </p:nvSpPr>
        <p:spPr>
          <a:xfrm>
            <a:off x="176982" y="6436255"/>
            <a:ext cx="8790038" cy="421747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6982" y="975769"/>
            <a:ext cx="8790038" cy="5460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76982" y="1"/>
            <a:ext cx="8790038" cy="975769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406" y="1381225"/>
            <a:ext cx="4002965" cy="4807566"/>
          </a:xfrm>
        </p:spPr>
        <p:txBody>
          <a:bodyPr/>
          <a:lstStyle>
            <a:lvl1pPr latinLnBrk="0">
              <a:defRPr sz="2400" baseline="0">
                <a:latin typeface="+mn-ea"/>
                <a:ea typeface="+mn-ea"/>
              </a:defRPr>
            </a:lvl1pPr>
            <a:lvl2pPr latinLnBrk="0">
              <a:defRPr sz="2000" baseline="0">
                <a:latin typeface="+mn-ea"/>
                <a:ea typeface="+mn-ea"/>
              </a:defRPr>
            </a:lvl2pPr>
            <a:lvl3pPr latinLnBrk="0">
              <a:defRPr sz="1800" baseline="0">
                <a:latin typeface="+mn-ea"/>
                <a:ea typeface="+mn-ea"/>
              </a:defRPr>
            </a:lvl3pPr>
            <a:lvl4pPr latinLnBrk="0">
              <a:defRPr sz="1600" baseline="0">
                <a:latin typeface="+mn-ea"/>
                <a:ea typeface="+mn-ea"/>
              </a:defRPr>
            </a:lvl4pPr>
            <a:lvl5pPr latinLnBrk="0">
              <a:defRPr sz="1400" baseline="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4725966" y="1381225"/>
            <a:ext cx="4002965" cy="4807566"/>
          </a:xfrm>
        </p:spPr>
        <p:txBody>
          <a:bodyPr/>
          <a:lstStyle>
            <a:lvl1pPr latinLnBrk="0">
              <a:defRPr sz="2400" baseline="0">
                <a:latin typeface="+mn-ea"/>
                <a:ea typeface="+mn-ea"/>
              </a:defRPr>
            </a:lvl1pPr>
            <a:lvl2pPr latinLnBrk="0">
              <a:defRPr sz="2000" baseline="0">
                <a:latin typeface="+mn-ea"/>
                <a:ea typeface="+mn-ea"/>
              </a:defRPr>
            </a:lvl2pPr>
            <a:lvl3pPr latinLnBrk="0">
              <a:defRPr sz="1800" baseline="0">
                <a:latin typeface="+mn-ea"/>
                <a:ea typeface="+mn-ea"/>
              </a:defRPr>
            </a:lvl3pPr>
            <a:lvl4pPr latinLnBrk="0">
              <a:defRPr sz="1600" baseline="0">
                <a:latin typeface="+mn-ea"/>
                <a:ea typeface="+mn-ea"/>
              </a:defRPr>
            </a:lvl4pPr>
            <a:lvl5pPr latinLnBrk="0">
              <a:defRPr sz="1400" baseline="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D5A1846-9D06-4FEA-A7ED-82305ECFF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85" y="191585"/>
            <a:ext cx="8284832" cy="611851"/>
          </a:xfrm>
        </p:spPr>
        <p:txBody>
          <a:bodyPr>
            <a:noAutofit/>
          </a:bodyPr>
          <a:lstStyle>
            <a:lvl1pPr algn="ctr">
              <a:defRPr sz="32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768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E04A4155-500E-4B43-990C-00B2CDBB4821}" type="datetime1">
              <a:rPr lang="ko-KR" altLang="en-US" smtClean="0"/>
              <a:pPr/>
              <a:t>2019-10-22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1F445469-5EED-4876-A4A2-B7B9759161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818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8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920179"/>
            <a:ext cx="7772400" cy="589783"/>
          </a:xfrm>
        </p:spPr>
        <p:txBody>
          <a:bodyPr>
            <a:noAutofit/>
          </a:bodyPr>
          <a:lstStyle/>
          <a:p>
            <a:pPr latinLnBrk="0"/>
            <a:r>
              <a:rPr lang="en-US" altLang="ko-KR" sz="4800" dirty="0" smtClean="0">
                <a:latin typeface="Cambria" panose="02040503050406030204" pitchFamily="18" charset="0"/>
              </a:rPr>
              <a:t>Computer Graphics</a:t>
            </a:r>
            <a:endParaRPr lang="ko-KR" altLang="en-US" sz="4800" dirty="0">
              <a:latin typeface="Cambria" panose="02040503050406030204" pitchFamily="18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Cambria" panose="02040503050406030204" pitchFamily="18" charset="0"/>
              </a:rPr>
              <a:t>SIFT</a:t>
            </a:r>
            <a:endParaRPr lang="en-US" altLang="ko-KR" dirty="0">
              <a:latin typeface="Cambria" panose="02040503050406030204" pitchFamily="18" charset="0"/>
            </a:endParaRP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143000" y="5308876"/>
            <a:ext cx="6858000" cy="77703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Cambria" panose="02040503050406030204" pitchFamily="18" charset="0"/>
              </a:rPr>
              <a:t>Yeong Jun Koh</a:t>
            </a:r>
          </a:p>
          <a:p>
            <a:r>
              <a:rPr lang="en-US" altLang="ko-KR" sz="1600" dirty="0">
                <a:latin typeface="Cambria" panose="02040503050406030204" pitchFamily="18" charset="0"/>
              </a:rPr>
              <a:t>Department of Computer Science &amp; Engineering</a:t>
            </a:r>
          </a:p>
          <a:p>
            <a:r>
              <a:rPr lang="en-US" altLang="ko-KR" sz="1600" dirty="0" err="1">
                <a:latin typeface="Cambria" panose="02040503050406030204" pitchFamily="18" charset="0"/>
              </a:rPr>
              <a:t>Chungnam</a:t>
            </a:r>
            <a:r>
              <a:rPr lang="en-US" altLang="ko-KR" sz="1600" dirty="0">
                <a:latin typeface="Cambria" panose="02040503050406030204" pitchFamily="18" charset="0"/>
              </a:rPr>
              <a:t> National University</a:t>
            </a:r>
            <a:endParaRPr lang="ko-KR" altLang="en-US" sz="1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47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SIFT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8406" y="1381225"/>
                <a:ext cx="8276010" cy="5282622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b="1" dirty="0" smtClean="0"/>
                  <a:t>Scale invariant feature transform</a:t>
                </a:r>
                <a:endParaRPr lang="en-US" altLang="ko-KR" b="1" dirty="0"/>
              </a:p>
              <a:p>
                <a:pPr lvl="1">
                  <a:buFontTx/>
                  <a:buChar char="-"/>
                </a:pPr>
                <a:r>
                  <a:rPr lang="en-US" altLang="ko-KR" dirty="0" smtClean="0"/>
                  <a:t>Gaussian pyramids</a:t>
                </a:r>
                <a:r>
                  <a:rPr lang="ko-KR" altLang="en-US" dirty="0" smtClean="0"/>
                  <a:t> 생성</a:t>
                </a:r>
                <a:r>
                  <a:rPr lang="en-US" altLang="ko-KR" dirty="0" smtClean="0"/>
                  <a:t>.</a:t>
                </a:r>
              </a:p>
              <a:p>
                <a:pPr lvl="1">
                  <a:buFontTx/>
                  <a:buChar char="-"/>
                </a:pPr>
                <a:r>
                  <a:rPr lang="en-US" altLang="ko-KR" dirty="0" smtClean="0"/>
                  <a:t>Level 1 pyramid</a:t>
                </a:r>
                <a:r>
                  <a:rPr lang="ko-KR" altLang="en-US" dirty="0" smtClean="0"/>
                  <a:t>의 경우 다음과 같이 생성한다</a:t>
                </a:r>
                <a:r>
                  <a:rPr lang="en-US" altLang="ko-KR" dirty="0" smtClean="0"/>
                  <a:t>.</a:t>
                </a:r>
              </a:p>
              <a:p>
                <a:pPr marL="914400" lvl="1" indent="-457200">
                  <a:buAutoNum type="arabicPeriod"/>
                </a:pPr>
                <a:r>
                  <a:rPr lang="ko-KR" altLang="en-US" dirty="0" smtClean="0"/>
                  <a:t>이미지의 원본에서 초기 </a:t>
                </a:r>
                <a:r>
                  <a:rPr lang="en-US" altLang="ko-KR" dirty="0" smtClean="0"/>
                  <a:t>scale </a:t>
                </a:r>
                <a:r>
                  <a:rPr lang="ko-KR" altLang="en-US" dirty="0" smtClean="0"/>
                  <a:t>값과 </a:t>
                </a:r>
                <a:r>
                  <a:rPr lang="en-US" altLang="ko-KR" dirty="0" smtClean="0"/>
                  <a:t>scale step</a:t>
                </a:r>
                <a:r>
                  <a:rPr lang="ko-KR" altLang="en-US" dirty="0" smtClean="0"/>
                  <a:t>을 정한다</a:t>
                </a:r>
                <a:r>
                  <a:rPr lang="en-US" altLang="ko-KR" dirty="0" smtClean="0"/>
                  <a:t>.</a:t>
                </a:r>
              </a:p>
              <a:p>
                <a:pPr lvl="2">
                  <a:buFontTx/>
                  <a:buChar char="-"/>
                </a:pPr>
                <a:r>
                  <a:rPr lang="en-US" altLang="ko-KR" dirty="0" smtClean="0"/>
                  <a:t>Scale step</a:t>
                </a:r>
                <a:r>
                  <a:rPr lang="ko-KR" altLang="en-US" dirty="0" smtClean="0"/>
                  <a:t>은 </a:t>
                </a:r>
                <a:r>
                  <a:rPr lang="en-US" altLang="ko-KR" dirty="0" smtClean="0"/>
                  <a:t>(a+3)</a:t>
                </a:r>
                <a:r>
                  <a:rPr lang="ko-KR" altLang="en-US" dirty="0" smtClean="0"/>
                  <a:t>개의 </a:t>
                </a:r>
                <a:r>
                  <a:rPr lang="en-US" altLang="ko-KR" dirty="0" smtClean="0"/>
                  <a:t>Gaussian image</a:t>
                </a:r>
                <a:r>
                  <a:rPr lang="ko-KR" altLang="en-US" dirty="0" smtClean="0"/>
                  <a:t>를 생성할 때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sup>
                    </m:sSup>
                  </m:oMath>
                </a14:m>
                <a:r>
                  <a:rPr lang="ko-KR" altLang="en-US" dirty="0" smtClean="0"/>
                  <a:t> 가 적당</a:t>
                </a:r>
                <a:endParaRPr lang="en-US" altLang="ko-KR" dirty="0" smtClean="0"/>
              </a:p>
              <a:p>
                <a:pPr lvl="2">
                  <a:buFontTx/>
                  <a:buChar char="-"/>
                </a:pPr>
                <a:r>
                  <a:rPr lang="ko-KR" altLang="en-US" dirty="0" smtClean="0"/>
                  <a:t>초기 </a:t>
                </a:r>
                <a:r>
                  <a:rPr lang="en-US" altLang="ko-KR" dirty="0" smtClean="0"/>
                  <a:t>scale </a:t>
                </a:r>
                <a:r>
                  <a:rPr lang="ko-KR" altLang="en-US" dirty="0" smtClean="0"/>
                  <a:t>값은 적절히 선택</a:t>
                </a:r>
                <a:r>
                  <a:rPr lang="en-US" altLang="ko-KR" dirty="0" smtClean="0"/>
                  <a:t>.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=1.6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일 때</a:t>
                </a:r>
                <a:r>
                  <a:rPr lang="en-US" altLang="ko-KR" dirty="0" smtClean="0"/>
                  <a:t>, </a:t>
                </a:r>
                <a:r>
                  <a:rPr lang="en-US" altLang="ko-KR" dirty="0" err="1" smtClean="0"/>
                  <a:t>LoG</a:t>
                </a:r>
                <a:r>
                  <a:rPr lang="ko-KR" altLang="en-US" dirty="0" smtClean="0"/>
                  <a:t>와 가장 근사</a:t>
                </a:r>
                <a:endParaRPr lang="en-US" altLang="ko-KR" dirty="0" smtClean="0"/>
              </a:p>
              <a:p>
                <a:pPr lvl="2">
                  <a:buFontTx/>
                  <a:buChar char="-"/>
                </a:pPr>
                <a:endParaRPr lang="en-US" altLang="ko-KR" dirty="0" smtClean="0"/>
              </a:p>
              <a:p>
                <a:pPr marL="914400" lvl="1" indent="-457200">
                  <a:buAutoNum type="arabicPeriod"/>
                </a:pPr>
                <a:r>
                  <a:rPr lang="en-US" altLang="ko-KR" dirty="0" smtClean="0"/>
                  <a:t>Lv1Pyramid[0] : </a:t>
                </a:r>
                <a:r>
                  <a:rPr lang="ko-KR" altLang="en-US" dirty="0" smtClean="0"/>
                  <a:t>원본을 </a:t>
                </a:r>
                <a:r>
                  <a:rPr lang="en-US" altLang="ko-KR" dirty="0" smtClean="0"/>
                  <a:t>Gaussian blurring </a:t>
                </a:r>
                <a:r>
                  <a:rPr lang="ko-KR" altLang="en-US" dirty="0" smtClean="0"/>
                  <a:t>해서 저장</a:t>
                </a:r>
                <a:endParaRPr lang="en-US" altLang="ko-KR" dirty="0" smtClean="0"/>
              </a:p>
              <a:p>
                <a:pPr lvl="2">
                  <a:buFontTx/>
                  <a:buChar char="-"/>
                </a:pPr>
                <a:r>
                  <a:rPr lang="en-US" altLang="ko-KR" b="1" dirty="0" smtClean="0"/>
                  <a:t>Blurring</a:t>
                </a:r>
                <a:r>
                  <a:rPr lang="ko-KR" altLang="en-US" b="1" dirty="0" smtClean="0"/>
                  <a:t>에 사용된 </a:t>
                </a:r>
                <a:r>
                  <a:rPr lang="en-US" altLang="ko-KR" b="1" dirty="0" smtClean="0"/>
                  <a:t>Sigma : scale</a:t>
                </a:r>
                <a:endParaRPr lang="en-US" altLang="ko-KR" b="1" dirty="0"/>
              </a:p>
              <a:p>
                <a:pPr lvl="2">
                  <a:buFontTx/>
                  <a:buChar char="-"/>
                </a:pPr>
                <a:r>
                  <a:rPr lang="en-US" altLang="ko-KR" b="1" dirty="0" err="1" smtClean="0"/>
                  <a:t>Ksize</a:t>
                </a:r>
                <a:r>
                  <a:rPr lang="en-US" altLang="ko-KR" b="1" dirty="0" smtClean="0"/>
                  <a:t> : 2 * </a:t>
                </a:r>
                <a:r>
                  <a:rPr lang="en-US" altLang="ko-KR" b="1" dirty="0" err="1" smtClean="0"/>
                  <a:t>int</a:t>
                </a:r>
                <a:r>
                  <a:rPr lang="en-US" altLang="ko-KR" b="1" dirty="0" smtClean="0"/>
                  <a:t>(4 * sigma + 0.5) + 1 ( 8 * sigma + 1</a:t>
                </a:r>
                <a:r>
                  <a:rPr lang="ko-KR" altLang="en-US" b="1" dirty="0" smtClean="0"/>
                  <a:t>과 같거나 큰     </a:t>
                </a:r>
                <a:r>
                  <a:rPr lang="en-US" altLang="ko-KR" b="1" dirty="0" smtClean="0"/>
                  <a:t>	</a:t>
                </a:r>
                <a:r>
                  <a:rPr lang="ko-KR" altLang="en-US" b="1" dirty="0" smtClean="0"/>
                  <a:t>홀수</a:t>
                </a:r>
                <a:r>
                  <a:rPr lang="en-US" altLang="ko-KR" b="1" dirty="0" smtClean="0"/>
                  <a:t>)</a:t>
                </a:r>
                <a:endParaRPr lang="en-US" altLang="ko-KR" b="1" dirty="0"/>
              </a:p>
              <a:p>
                <a:pPr marL="914400" lvl="1" indent="-457200">
                  <a:buAutoNum type="arabicPeriod"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8406" y="1381225"/>
                <a:ext cx="8276010" cy="5282622"/>
              </a:xfrm>
              <a:blipFill>
                <a:blip r:embed="rId3"/>
                <a:stretch>
                  <a:fillRect l="-1031" t="-16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439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SIFT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8406" y="1381225"/>
                <a:ext cx="8276010" cy="5282622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b="1" dirty="0" smtClean="0"/>
                  <a:t>Scale invariant feature transform</a:t>
                </a:r>
                <a:endParaRPr lang="en-US" altLang="ko-KR" b="1" dirty="0"/>
              </a:p>
              <a:p>
                <a:pPr marL="457200" lvl="1" indent="0">
                  <a:buNone/>
                </a:pPr>
                <a:r>
                  <a:rPr lang="en-US" altLang="ko-KR" dirty="0" smtClean="0"/>
                  <a:t>3. Lv1Pyramid[1] : </a:t>
                </a:r>
                <a:r>
                  <a:rPr lang="ko-KR" altLang="en-US" dirty="0" smtClean="0"/>
                  <a:t>마찬가지로 </a:t>
                </a:r>
                <a:r>
                  <a:rPr lang="en-US" altLang="ko-KR" b="1" dirty="0" smtClean="0"/>
                  <a:t>‘</a:t>
                </a:r>
                <a:r>
                  <a:rPr lang="ko-KR" altLang="en-US" b="1" dirty="0" smtClean="0"/>
                  <a:t>원본</a:t>
                </a:r>
                <a:r>
                  <a:rPr lang="en-US" altLang="ko-KR" b="1" dirty="0" smtClean="0"/>
                  <a:t>’</a:t>
                </a:r>
                <a:r>
                  <a:rPr lang="ko-KR" altLang="en-US" dirty="0" smtClean="0"/>
                  <a:t>을 </a:t>
                </a:r>
                <a:r>
                  <a:rPr lang="en-US" altLang="ko-KR" dirty="0" smtClean="0"/>
                  <a:t>Gaussian blurring</a:t>
                </a:r>
              </a:p>
              <a:p>
                <a:pPr lvl="2">
                  <a:buFontTx/>
                  <a:buChar char="-"/>
                </a:pPr>
                <a:r>
                  <a:rPr lang="en-US" altLang="ko-KR" b="1" dirty="0"/>
                  <a:t>Blurring</a:t>
                </a:r>
                <a:r>
                  <a:rPr lang="ko-KR" altLang="en-US" b="1" dirty="0"/>
                  <a:t>에 사용된 </a:t>
                </a:r>
                <a:r>
                  <a:rPr lang="en-US" altLang="ko-KR" b="1" dirty="0"/>
                  <a:t>Sigma </a:t>
                </a:r>
                <a:r>
                  <a:rPr lang="en-US" altLang="ko-KR" b="1" dirty="0" smtClean="0"/>
                  <a:t>: scale * scale step</a:t>
                </a:r>
              </a:p>
              <a:p>
                <a:pPr lvl="2">
                  <a:buFontTx/>
                  <a:buChar char="-"/>
                </a:pPr>
                <a:r>
                  <a:rPr lang="en-US" altLang="ko-KR" b="1" dirty="0" err="1" smtClean="0"/>
                  <a:t>Ksize</a:t>
                </a:r>
                <a:r>
                  <a:rPr lang="en-US" altLang="ko-KR" b="1" dirty="0" smtClean="0"/>
                  <a:t> : </a:t>
                </a:r>
                <a:r>
                  <a:rPr lang="ko-KR" altLang="en-US" b="1" dirty="0" smtClean="0"/>
                  <a:t>위와 동일하게 계산</a:t>
                </a:r>
                <a:endParaRPr lang="en-US" altLang="ko-KR" b="1" dirty="0" smtClean="0"/>
              </a:p>
              <a:p>
                <a:pPr lvl="2">
                  <a:buFontTx/>
                  <a:buChar char="-"/>
                </a:pPr>
                <a:endParaRPr lang="en-US" altLang="ko-KR" b="1" dirty="0" smtClean="0"/>
              </a:p>
              <a:p>
                <a:pPr marL="457200" lvl="1" indent="0">
                  <a:buNone/>
                </a:pPr>
                <a:r>
                  <a:rPr lang="en-US" altLang="ko-KR" dirty="0" smtClean="0"/>
                  <a:t>4. </a:t>
                </a:r>
                <a:r>
                  <a:rPr lang="ko-KR" altLang="en-US" dirty="0" smtClean="0"/>
                  <a:t>위 작업을 적당한 </a:t>
                </a:r>
                <a:r>
                  <a:rPr lang="ko-KR" altLang="en-US" dirty="0" err="1" smtClean="0"/>
                  <a:t>횟수반큼</a:t>
                </a:r>
                <a:r>
                  <a:rPr lang="ko-KR" altLang="en-US" dirty="0" smtClean="0"/>
                  <a:t> 반복</a:t>
                </a:r>
                <a:endParaRPr lang="en-US" altLang="ko-KR" dirty="0" smtClean="0"/>
              </a:p>
              <a:p>
                <a:pPr marL="457200" lvl="1" indent="0">
                  <a:buNone/>
                </a:pPr>
                <a:r>
                  <a:rPr lang="en-US" altLang="ko-KR" dirty="0"/>
                  <a:t>	</a:t>
                </a:r>
                <a:r>
                  <a:rPr lang="en-US" altLang="ko-KR" dirty="0" smtClean="0"/>
                  <a:t>- </a:t>
                </a:r>
                <a:r>
                  <a:rPr lang="ko-KR" altLang="en-US" dirty="0" smtClean="0"/>
                  <a:t>일반적으로 </a:t>
                </a:r>
                <a:r>
                  <a:rPr lang="en-US" altLang="ko-KR" dirty="0" smtClean="0"/>
                  <a:t>Scale</a:t>
                </a:r>
                <a:r>
                  <a:rPr lang="ko-KR" altLang="en-US" dirty="0" smtClean="0"/>
                  <a:t>이 </a:t>
                </a:r>
                <a:r>
                  <a:rPr lang="en-US" altLang="ko-KR" dirty="0" smtClean="0"/>
                  <a:t>4</a:t>
                </a:r>
                <a:r>
                  <a:rPr lang="ko-KR" altLang="en-US" dirty="0" smtClean="0"/>
                  <a:t>배가 될 때</a:t>
                </a:r>
                <a:r>
                  <a:rPr lang="en-US" altLang="ko-KR" dirty="0" smtClean="0"/>
                  <a:t>, Down sampling</a:t>
                </a:r>
              </a:p>
              <a:p>
                <a:pPr marL="457200" lvl="1" indent="0">
                  <a:buNone/>
                </a:pPr>
                <a:r>
                  <a:rPr lang="en-US" altLang="ko-KR" dirty="0" smtClean="0"/>
                  <a:t>	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ko-KR" altLang="en-US" dirty="0" smtClean="0"/>
                  <a:t>을 </a:t>
                </a:r>
                <a:r>
                  <a:rPr lang="en-US" altLang="ko-KR" dirty="0" smtClean="0"/>
                  <a:t>scale step</a:t>
                </a:r>
                <a:r>
                  <a:rPr lang="ko-KR" altLang="en-US" dirty="0" smtClean="0"/>
                  <a:t>으로 사용했기 때문에</a:t>
                </a:r>
                <a:r>
                  <a:rPr lang="en-US" altLang="ko-KR" dirty="0" smtClean="0"/>
                  <a:t>, 6</a:t>
                </a:r>
                <a:r>
                  <a:rPr lang="ko-KR" altLang="en-US" dirty="0" smtClean="0"/>
                  <a:t>회 반복</a:t>
                </a:r>
                <a:endParaRPr lang="en-US" altLang="ko-KR" dirty="0" smtClean="0"/>
              </a:p>
              <a:p>
                <a:pPr marL="457200" lvl="1" indent="0">
                  <a:buNone/>
                </a:pPr>
                <a:endParaRPr lang="en-US" altLang="ko-KR" dirty="0"/>
              </a:p>
              <a:p>
                <a:pPr marL="457200" lvl="1" indent="0">
                  <a:buNone/>
                </a:pPr>
                <a:r>
                  <a:rPr lang="en-US" altLang="ko-KR" dirty="0" smtClean="0"/>
                  <a:t>5. Down sampling </a:t>
                </a:r>
                <a:r>
                  <a:rPr lang="ko-KR" altLang="en-US" dirty="0" smtClean="0"/>
                  <a:t>수행</a:t>
                </a:r>
                <a:r>
                  <a:rPr lang="en-US" altLang="ko-KR" dirty="0"/>
                  <a:t> </a:t>
                </a:r>
                <a:r>
                  <a:rPr lang="en-US" altLang="ko-KR" dirty="0" smtClean="0"/>
                  <a:t>( y, x </a:t>
                </a:r>
                <a:r>
                  <a:rPr lang="ko-KR" altLang="en-US" dirty="0" smtClean="0"/>
                  <a:t>모두 </a:t>
                </a:r>
                <a:r>
                  <a:rPr lang="en-US" altLang="ko-KR" dirty="0" smtClean="0"/>
                  <a:t>½ )</a:t>
                </a:r>
              </a:p>
              <a:p>
                <a:pPr marL="457200" lvl="1" indent="0">
                  <a:buNone/>
                </a:pPr>
                <a:endParaRPr lang="en-US" altLang="ko-KR" dirty="0" smtClean="0"/>
              </a:p>
              <a:p>
                <a:pPr marL="457200" lvl="1" indent="0">
                  <a:buNone/>
                </a:pPr>
                <a:r>
                  <a:rPr lang="en-US" altLang="ko-KR" dirty="0" smtClean="0"/>
                  <a:t>6. </a:t>
                </a:r>
                <a:r>
                  <a:rPr lang="ko-KR" altLang="en-US" dirty="0" smtClean="0"/>
                  <a:t>이 과정을 수행해 </a:t>
                </a:r>
                <a:r>
                  <a:rPr lang="en-US" altLang="ko-KR" dirty="0" smtClean="0"/>
                  <a:t>Lv4Pyramid</a:t>
                </a:r>
                <a:r>
                  <a:rPr lang="ko-KR" altLang="en-US" dirty="0" smtClean="0"/>
                  <a:t>까지 생성</a:t>
                </a:r>
                <a:r>
                  <a:rPr lang="en-US" altLang="ko-KR" dirty="0" smtClean="0"/>
                  <a:t>.</a:t>
                </a:r>
                <a:endParaRPr lang="en-US" altLang="ko-KR" dirty="0"/>
              </a:p>
              <a:p>
                <a:pPr lvl="2">
                  <a:buFontTx/>
                  <a:buChar char="-"/>
                </a:pPr>
                <a:r>
                  <a:rPr lang="ko-KR" altLang="en-US" dirty="0" smtClean="0"/>
                  <a:t>이 때</a:t>
                </a:r>
                <a:r>
                  <a:rPr lang="en-US" altLang="ko-KR" dirty="0" smtClean="0"/>
                  <a:t>, Level</a:t>
                </a:r>
                <a:r>
                  <a:rPr lang="ko-KR" altLang="en-US" dirty="0" smtClean="0"/>
                  <a:t>이 하나 증가할 때 마다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초기 </a:t>
                </a:r>
                <a:r>
                  <a:rPr lang="en-US" altLang="ko-KR" dirty="0" smtClean="0"/>
                  <a:t>scale</a:t>
                </a:r>
                <a:r>
                  <a:rPr lang="ko-KR" altLang="en-US" dirty="0" smtClean="0"/>
                  <a:t>은 이전 </a:t>
                </a:r>
                <a:r>
                  <a:rPr lang="en-US" altLang="ko-KR" dirty="0" smtClean="0"/>
                  <a:t>scale</a:t>
                </a:r>
                <a:r>
                  <a:rPr lang="ko-KR" altLang="en-US" dirty="0" smtClean="0"/>
                  <a:t>의 두 배</a:t>
                </a:r>
                <a:r>
                  <a:rPr lang="en-US" altLang="ko-KR" dirty="0" smtClean="0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8406" y="1381225"/>
                <a:ext cx="8276010" cy="5282622"/>
              </a:xfrm>
              <a:blipFill>
                <a:blip r:embed="rId3"/>
                <a:stretch>
                  <a:fillRect l="-1031" t="-1617" r="-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224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SIFT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406" y="1381225"/>
            <a:ext cx="8276010" cy="5282622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Scale invariant feature transform</a:t>
            </a:r>
            <a:endParaRPr lang="en-US" altLang="ko-KR" b="1" dirty="0"/>
          </a:p>
          <a:p>
            <a:pPr marL="457200" lvl="1" indent="0">
              <a:buNone/>
            </a:pPr>
            <a:r>
              <a:rPr lang="en-US" altLang="ko-KR" dirty="0" smtClean="0"/>
              <a:t>7. </a:t>
            </a:r>
            <a:r>
              <a:rPr lang="ko-KR" altLang="en-US" dirty="0" smtClean="0"/>
              <a:t>이웃한 세 장의 </a:t>
            </a:r>
            <a:r>
              <a:rPr lang="en-US" altLang="ko-KR" dirty="0" err="1" smtClean="0"/>
              <a:t>DoG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이미지에서 </a:t>
            </a:r>
            <a:r>
              <a:rPr lang="en-US" altLang="ko-KR" dirty="0" smtClean="0"/>
              <a:t>Local extrema</a:t>
            </a:r>
            <a:r>
              <a:rPr lang="ko-KR" altLang="en-US" dirty="0" smtClean="0"/>
              <a:t>를 찾아낸다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local extrema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의 후보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	- 3x3x3 </a:t>
            </a:r>
            <a:r>
              <a:rPr lang="ko-KR" altLang="en-US" dirty="0" smtClean="0"/>
              <a:t>영역에서의 최대값</a:t>
            </a:r>
            <a:r>
              <a:rPr lang="en-US" altLang="ko-KR" dirty="0" smtClean="0"/>
              <a:t> </a:t>
            </a:r>
            <a:r>
              <a:rPr lang="ko-KR" altLang="en-US" dirty="0" smtClean="0"/>
              <a:t>혹은 최소값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8. </a:t>
            </a:r>
            <a:r>
              <a:rPr lang="ko-KR" altLang="en-US" dirty="0" smtClean="0"/>
              <a:t>이 중 </a:t>
            </a:r>
            <a:r>
              <a:rPr lang="en-US" altLang="ko-KR" dirty="0" smtClean="0"/>
              <a:t>Low contrast pixel</a:t>
            </a:r>
            <a:r>
              <a:rPr lang="ko-KR" altLang="en-US" dirty="0" smtClean="0"/>
              <a:t>과</a:t>
            </a:r>
            <a:r>
              <a:rPr lang="en-US" altLang="ko-KR" dirty="0"/>
              <a:t> </a:t>
            </a:r>
            <a:r>
              <a:rPr lang="en-US" altLang="ko-KR" dirty="0" smtClean="0"/>
              <a:t>Edge pixel</a:t>
            </a:r>
            <a:r>
              <a:rPr lang="ko-KR" altLang="en-US" dirty="0" smtClean="0"/>
              <a:t>을 제외시킨다</a:t>
            </a:r>
            <a:r>
              <a:rPr lang="en-US" altLang="ko-KR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8961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SIFT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Gaussian Pyramids</a:t>
            </a:r>
            <a:endParaRPr lang="en-US" altLang="ko-KR" b="1" dirty="0"/>
          </a:p>
        </p:txBody>
      </p:sp>
      <p:pic>
        <p:nvPicPr>
          <p:cNvPr id="4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087" y="1902543"/>
            <a:ext cx="6038720" cy="227227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/>
          <p:cNvSpPr txBox="1"/>
          <p:nvPr/>
        </p:nvSpPr>
        <p:spPr>
          <a:xfrm>
            <a:off x="438406" y="1958827"/>
            <a:ext cx="183659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Lv1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- start : scale</a:t>
            </a:r>
          </a:p>
          <a:p>
            <a:r>
              <a:rPr lang="en-US" altLang="ko-KR" dirty="0" smtClean="0"/>
              <a:t>Lv2</a:t>
            </a:r>
          </a:p>
          <a:p>
            <a:r>
              <a:rPr lang="en-US" altLang="ko-KR" dirty="0" smtClean="0"/>
              <a:t>- Start : 2 * scale</a:t>
            </a:r>
          </a:p>
          <a:p>
            <a:r>
              <a:rPr lang="en-US" altLang="ko-KR" dirty="0" smtClean="0"/>
              <a:t>Lv3</a:t>
            </a:r>
          </a:p>
          <a:p>
            <a:r>
              <a:rPr lang="en-US" altLang="ko-KR" dirty="0" smtClean="0"/>
              <a:t>- Start : 4 * scale</a:t>
            </a:r>
          </a:p>
          <a:p>
            <a:r>
              <a:rPr lang="en-US" altLang="ko-KR" dirty="0" smtClean="0"/>
              <a:t>Lv4</a:t>
            </a:r>
          </a:p>
          <a:p>
            <a:r>
              <a:rPr lang="en-US" altLang="ko-KR" dirty="0" smtClean="0"/>
              <a:t>- Start : 8 * scale</a:t>
            </a:r>
          </a:p>
          <a:p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3397018" y="4174818"/>
            <a:ext cx="4195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생성된 </a:t>
            </a:r>
            <a:r>
              <a:rPr lang="en-US" altLang="ko-KR" dirty="0" smtClean="0"/>
              <a:t>Gaussian pyramids(</a:t>
            </a:r>
            <a:r>
              <a:rPr lang="ko-KR" altLang="en-US" dirty="0" smtClean="0"/>
              <a:t>예시 이미지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303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SIFT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Gaussian pyramids </a:t>
            </a:r>
            <a:r>
              <a:rPr lang="ko-KR" altLang="en-US" b="1" dirty="0" smtClean="0"/>
              <a:t>생성 결과</a:t>
            </a:r>
            <a:endParaRPr lang="en-US" altLang="ko-KR" b="1" dirty="0"/>
          </a:p>
        </p:txBody>
      </p:sp>
      <p:sp>
        <p:nvSpPr>
          <p:cNvPr id="7" name="직사각형 6"/>
          <p:cNvSpPr/>
          <p:nvPr/>
        </p:nvSpPr>
        <p:spPr>
          <a:xfrm>
            <a:off x="3397018" y="4174818"/>
            <a:ext cx="4195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생성된 </a:t>
            </a:r>
            <a:r>
              <a:rPr lang="en-US" altLang="ko-KR" dirty="0" smtClean="0"/>
              <a:t>Gaussian pyramids(</a:t>
            </a:r>
            <a:r>
              <a:rPr lang="ko-KR" altLang="en-US" dirty="0" smtClean="0"/>
              <a:t>예시 이미지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73" y="2380096"/>
            <a:ext cx="15263369" cy="17947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74" y="4174818"/>
            <a:ext cx="7632834" cy="8974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672" y="5072314"/>
            <a:ext cx="3825606" cy="4498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672" y="5529514"/>
            <a:ext cx="1930304" cy="22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5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SIFT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 smtClean="0"/>
              <a:t>DoG</a:t>
            </a:r>
            <a:r>
              <a:rPr lang="en-US" altLang="ko-KR" b="1" dirty="0" smtClean="0"/>
              <a:t> ( Difference of Gaussian )</a:t>
            </a:r>
            <a:endParaRPr lang="en-US" altLang="ko-KR" b="1" dirty="0"/>
          </a:p>
          <a:p>
            <a:pPr lvl="1">
              <a:buFontTx/>
              <a:buChar char="-"/>
            </a:pPr>
            <a:r>
              <a:rPr lang="en-US" altLang="ko-KR" dirty="0" err="1" smtClean="0"/>
              <a:t>DoG</a:t>
            </a:r>
            <a:r>
              <a:rPr lang="en-US" altLang="ko-KR" dirty="0" smtClean="0"/>
              <a:t> Pyramid</a:t>
            </a:r>
            <a:r>
              <a:rPr lang="ko-KR" altLang="en-US" dirty="0" smtClean="0"/>
              <a:t>를 생성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각 </a:t>
            </a:r>
            <a:r>
              <a:rPr lang="en-US" altLang="ko-KR" dirty="0" smtClean="0"/>
              <a:t>Level</a:t>
            </a:r>
            <a:r>
              <a:rPr lang="ko-KR" altLang="en-US" dirty="0" smtClean="0"/>
              <a:t>에서 후단의 이웃한 두 이미지 간 차 연산을 수행해서 저장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이미지의 수가 하나씩 줄어듦</a:t>
            </a:r>
            <a:endParaRPr lang="en-US" altLang="ko-KR" dirty="0" smtClean="0"/>
          </a:p>
          <a:p>
            <a:pPr lvl="1">
              <a:buFontTx/>
              <a:buChar char="-"/>
            </a:pPr>
            <a:endParaRPr lang="en-US" altLang="ko-KR" dirty="0"/>
          </a:p>
        </p:txBody>
      </p:sp>
      <p:pic>
        <p:nvPicPr>
          <p:cNvPr id="6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674" y="3235318"/>
            <a:ext cx="6274654" cy="29534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0479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SIFT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8174" y="6017387"/>
            <a:ext cx="1620379" cy="2286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74" y="2895239"/>
            <a:ext cx="12740001" cy="17976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74" y="5579970"/>
            <a:ext cx="3100044" cy="4374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74" y="4692858"/>
            <a:ext cx="6287100" cy="887112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 txBox="1">
            <a:spLocks/>
          </p:cNvSpPr>
          <p:nvPr/>
        </p:nvSpPr>
        <p:spPr>
          <a:xfrm>
            <a:off x="438406" y="1381225"/>
            <a:ext cx="8276010" cy="4807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 smtClean="0"/>
              <a:t>DoG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수행 결과</a:t>
            </a:r>
            <a:endParaRPr lang="en-US" altLang="ko-KR" b="1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Input : float 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0~255 </a:t>
            </a:r>
            <a:r>
              <a:rPr lang="ko-KR" altLang="en-US" dirty="0" smtClean="0"/>
              <a:t>값을 가진 이미지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실제 연산은 </a:t>
            </a:r>
            <a:r>
              <a:rPr lang="en-US" altLang="ko-KR" dirty="0" smtClean="0"/>
              <a:t>0~1 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으로 하여 수행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dirty="0" err="1" smtClean="0"/>
              <a:t>DoG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수행 후 </a:t>
            </a:r>
            <a:r>
              <a:rPr lang="en-US" altLang="ko-KR" dirty="0" smtClean="0"/>
              <a:t>uint8</a:t>
            </a:r>
            <a:r>
              <a:rPr lang="ko-KR" altLang="en-US" dirty="0" smtClean="0"/>
              <a:t>로 변환해서 출력한 결과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31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949" y="3505678"/>
            <a:ext cx="4622104" cy="326090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SIFT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Local extrema </a:t>
            </a:r>
          </a:p>
          <a:p>
            <a:pPr marL="457200" lvl="1" indent="0">
              <a:buNone/>
            </a:pPr>
            <a:r>
              <a:rPr lang="en-US" altLang="ko-KR" b="1" dirty="0" smtClean="0"/>
              <a:t>- </a:t>
            </a:r>
            <a:r>
              <a:rPr lang="en-US" altLang="ko-KR" dirty="0" err="1" smtClean="0"/>
              <a:t>DoG</a:t>
            </a:r>
            <a:r>
              <a:rPr lang="en-US" altLang="ko-KR" dirty="0" smtClean="0"/>
              <a:t> pyramid</a:t>
            </a:r>
            <a:r>
              <a:rPr lang="ko-KR" altLang="en-US" dirty="0" smtClean="0"/>
              <a:t>의 이웃한 세 이미지를 묶어</a:t>
            </a:r>
            <a:r>
              <a:rPr lang="en-US" altLang="ko-KR" dirty="0"/>
              <a:t> </a:t>
            </a:r>
            <a:r>
              <a:rPr lang="en-US" altLang="ko-KR" dirty="0" smtClean="0"/>
              <a:t>3x3x3 </a:t>
            </a:r>
            <a:r>
              <a:rPr lang="ko-KR" altLang="en-US" dirty="0" smtClean="0"/>
              <a:t>영역의 </a:t>
            </a:r>
            <a:r>
              <a:rPr lang="en-US" altLang="ko-KR" dirty="0" smtClean="0"/>
              <a:t>pixel</a:t>
            </a:r>
            <a:r>
              <a:rPr lang="ko-KR" altLang="en-US" dirty="0" smtClean="0"/>
              <a:t>을 비교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중앙의 값이 최대 혹은 최소라면 해당 위치를 </a:t>
            </a:r>
            <a:r>
              <a:rPr lang="ko-KR" altLang="en-US" dirty="0" err="1" smtClean="0"/>
              <a:t>마킹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이 지점은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의 후보이다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562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SIFT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Local extrema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-1" r="39850" b="4390"/>
          <a:stretch/>
        </p:blipFill>
        <p:spPr>
          <a:xfrm>
            <a:off x="827966" y="5087144"/>
            <a:ext cx="7488069" cy="1679436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673298"/>
              </p:ext>
            </p:extLst>
          </p:nvPr>
        </p:nvGraphicFramePr>
        <p:xfrm>
          <a:off x="827966" y="3785008"/>
          <a:ext cx="21502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742">
                  <a:extLst>
                    <a:ext uri="{9D8B030D-6E8A-4147-A177-3AD203B41FA5}">
                      <a16:colId xmlns:a16="http://schemas.microsoft.com/office/drawing/2014/main" val="809363882"/>
                    </a:ext>
                  </a:extLst>
                </a:gridCol>
                <a:gridCol w="716742">
                  <a:extLst>
                    <a:ext uri="{9D8B030D-6E8A-4147-A177-3AD203B41FA5}">
                      <a16:colId xmlns:a16="http://schemas.microsoft.com/office/drawing/2014/main" val="589160924"/>
                    </a:ext>
                  </a:extLst>
                </a:gridCol>
                <a:gridCol w="716742">
                  <a:extLst>
                    <a:ext uri="{9D8B030D-6E8A-4147-A177-3AD203B41FA5}">
                      <a16:colId xmlns:a16="http://schemas.microsoft.com/office/drawing/2014/main" val="2221977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4874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231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932239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712476"/>
              </p:ext>
            </p:extLst>
          </p:nvPr>
        </p:nvGraphicFramePr>
        <p:xfrm>
          <a:off x="3496887" y="3785008"/>
          <a:ext cx="21502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742">
                  <a:extLst>
                    <a:ext uri="{9D8B030D-6E8A-4147-A177-3AD203B41FA5}">
                      <a16:colId xmlns:a16="http://schemas.microsoft.com/office/drawing/2014/main" val="809363882"/>
                    </a:ext>
                  </a:extLst>
                </a:gridCol>
                <a:gridCol w="716742">
                  <a:extLst>
                    <a:ext uri="{9D8B030D-6E8A-4147-A177-3AD203B41FA5}">
                      <a16:colId xmlns:a16="http://schemas.microsoft.com/office/drawing/2014/main" val="589160924"/>
                    </a:ext>
                  </a:extLst>
                </a:gridCol>
                <a:gridCol w="716742">
                  <a:extLst>
                    <a:ext uri="{9D8B030D-6E8A-4147-A177-3AD203B41FA5}">
                      <a16:colId xmlns:a16="http://schemas.microsoft.com/office/drawing/2014/main" val="2221977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4874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231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932239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274617"/>
              </p:ext>
            </p:extLst>
          </p:nvPr>
        </p:nvGraphicFramePr>
        <p:xfrm>
          <a:off x="6165809" y="3785008"/>
          <a:ext cx="21502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742">
                  <a:extLst>
                    <a:ext uri="{9D8B030D-6E8A-4147-A177-3AD203B41FA5}">
                      <a16:colId xmlns:a16="http://schemas.microsoft.com/office/drawing/2014/main" val="809363882"/>
                    </a:ext>
                  </a:extLst>
                </a:gridCol>
                <a:gridCol w="716742">
                  <a:extLst>
                    <a:ext uri="{9D8B030D-6E8A-4147-A177-3AD203B41FA5}">
                      <a16:colId xmlns:a16="http://schemas.microsoft.com/office/drawing/2014/main" val="589160924"/>
                    </a:ext>
                  </a:extLst>
                </a:gridCol>
                <a:gridCol w="716742">
                  <a:extLst>
                    <a:ext uri="{9D8B030D-6E8A-4147-A177-3AD203B41FA5}">
                      <a16:colId xmlns:a16="http://schemas.microsoft.com/office/drawing/2014/main" val="2221977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4874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231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932239"/>
                  </a:ext>
                </a:extLst>
              </a:tr>
            </a:tbl>
          </a:graphicData>
        </a:graphic>
      </p:graphicFrame>
      <p:cxnSp>
        <p:nvCxnSpPr>
          <p:cNvPr id="11" name="직선 화살표 연결선 10"/>
          <p:cNvCxnSpPr/>
          <p:nvPr/>
        </p:nvCxnSpPr>
        <p:spPr>
          <a:xfrm flipV="1">
            <a:off x="1903079" y="2793076"/>
            <a:ext cx="1593808" cy="991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8" idx="0"/>
          </p:cNvCxnSpPr>
          <p:nvPr/>
        </p:nvCxnSpPr>
        <p:spPr>
          <a:xfrm flipV="1">
            <a:off x="4572000" y="2793076"/>
            <a:ext cx="0" cy="991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9" idx="0"/>
          </p:cNvCxnSpPr>
          <p:nvPr/>
        </p:nvCxnSpPr>
        <p:spPr>
          <a:xfrm flipH="1" flipV="1">
            <a:off x="5828292" y="2793076"/>
            <a:ext cx="1412630" cy="991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01404" y="1972619"/>
            <a:ext cx="73146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 smtClean="0"/>
              <a:t>값을 비교해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주황색 영역이 최대나 최소라면 </a:t>
            </a:r>
            <a:r>
              <a:rPr lang="en-US" altLang="ko-KR" sz="2000" dirty="0" smtClean="0"/>
              <a:t>Extrema</a:t>
            </a:r>
            <a:r>
              <a:rPr lang="ko-KR" altLang="en-US" sz="2000" dirty="0" smtClean="0"/>
              <a:t>로 취함</a:t>
            </a:r>
            <a:endParaRPr lang="en-US" altLang="ko-KR" sz="2000" dirty="0" smtClean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그 외의 값은 </a:t>
            </a:r>
            <a:r>
              <a:rPr lang="en-US" altLang="ko-KR" sz="2000" dirty="0"/>
              <a:t>Feature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후보군이</a:t>
            </a:r>
            <a:r>
              <a:rPr lang="ko-KR" altLang="en-US" sz="2000" dirty="0"/>
              <a:t> 될 수 없음</a:t>
            </a:r>
          </a:p>
          <a:p>
            <a:pPr marL="285750" indent="-285750">
              <a:buFontTx/>
              <a:buChar char="-"/>
            </a:pP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370848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SIFT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 err="1" smtClean="0"/>
                  <a:t>Thresholding</a:t>
                </a:r>
                <a:endParaRPr lang="en-US" altLang="ko-KR" b="1" dirty="0"/>
              </a:p>
              <a:p>
                <a:pPr lvl="1">
                  <a:buFontTx/>
                  <a:buChar char="-"/>
                </a:pPr>
                <a:r>
                  <a:rPr lang="ko-KR" altLang="en-US" dirty="0" smtClean="0"/>
                  <a:t>찾아낸 </a:t>
                </a:r>
                <a:r>
                  <a:rPr lang="ko-KR" altLang="en-US" dirty="0" err="1" smtClean="0"/>
                  <a:t>후보점들을</a:t>
                </a:r>
                <a:r>
                  <a:rPr lang="ko-KR" altLang="en-US" dirty="0" smtClean="0"/>
                  <a:t> 걸러낸다</a:t>
                </a:r>
                <a:r>
                  <a:rPr lang="en-US" altLang="ko-KR" dirty="0" smtClean="0"/>
                  <a:t>.</a:t>
                </a:r>
              </a:p>
              <a:p>
                <a:pPr lvl="1">
                  <a:buFontTx/>
                  <a:buChar char="-"/>
                </a:pPr>
                <a:r>
                  <a:rPr lang="en-US" altLang="ko-KR" dirty="0" smtClean="0"/>
                  <a:t>Extrema</a:t>
                </a:r>
                <a:r>
                  <a:rPr lang="ko-KR" altLang="en-US" dirty="0" smtClean="0"/>
                  <a:t>의 </a:t>
                </a:r>
                <a:r>
                  <a:rPr lang="en-US" altLang="ko-KR" dirty="0" smtClean="0"/>
                  <a:t>True location</a:t>
                </a:r>
                <a:r>
                  <a:rPr lang="ko-KR" altLang="en-US" dirty="0" smtClean="0"/>
                  <a:t>을 구한다</a:t>
                </a:r>
                <a:r>
                  <a:rPr lang="en-US" altLang="ko-KR" dirty="0" smtClean="0"/>
                  <a:t>.</a:t>
                </a:r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𝐷𝑜𝐺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𝑖𝑚𝑎𝑔𝑒</m:t>
                    </m:r>
                  </m:oMath>
                </a14:m>
                <a:endParaRPr lang="en-US" altLang="ko-KR" b="0" dirty="0" smtClean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·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</m:oMath>
                </a14:m>
                <a:r>
                  <a:rPr lang="en-US" altLang="ko-KR" dirty="0" smtClean="0"/>
                  <a:t> (True location</a:t>
                </a:r>
                <a:r>
                  <a:rPr lang="ko-KR" altLang="en-US" dirty="0" smtClean="0"/>
                  <a:t>까지의 거리</a:t>
                </a:r>
                <a:r>
                  <a:rPr lang="en-US" altLang="ko-KR" dirty="0" smtClean="0"/>
                  <a:t>)</a:t>
                </a:r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·</m:t>
                    </m:r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altLang="ko-KR" dirty="0" smtClean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ko-KR" altLang="en-US" dirty="0" smtClean="0"/>
                  <a:t>가 벡터이므로</a:t>
                </a:r>
                <a:r>
                  <a:rPr lang="en-US" altLang="ko-KR" dirty="0"/>
                  <a:t> </a:t>
                </a: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차 미분은 각각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ko-KR" altLang="en-US" dirty="0" smtClean="0"/>
                  <a:t>에 대해 미분</a:t>
                </a:r>
                <a:endParaRPr lang="en-US" altLang="ko-KR" dirty="0" smtClean="0"/>
              </a:p>
              <a:p>
                <a:pPr lvl="1">
                  <a:buFontTx/>
                  <a:buChar char="-"/>
                </a:pPr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차 미분은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ko-KR" altLang="en-US" dirty="0" smtClean="0"/>
                  <a:t>에 대해 미분</a:t>
                </a:r>
                <a:endParaRPr lang="en-US" altLang="ko-KR" dirty="0" smtClean="0"/>
              </a:p>
              <a:p>
                <a:pPr lvl="1">
                  <a:buFontTx/>
                  <a:buChar char="-"/>
                </a:pPr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 lvl="1">
                  <a:buFontTx/>
                  <a:buChar char="-"/>
                </a:pP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num>
                              <m:den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, 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den>
                            </m:f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31" t="-17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31924" y="4672175"/>
                <a:ext cx="3104183" cy="2031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:r>
                  <a:rPr lang="en-US" altLang="ko-KR" sz="2000" dirty="0" smtClean="0"/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[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  <m:e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den>
                          </m:f>
                        </m:e>
                        <m:e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mr>
                      <m:mr>
                        <m:e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den>
                          </m:f>
                        </m:e>
                        <m:e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  <m:e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mr>
                      <m:mr>
                        <m:e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𝑥𝑠</m:t>
                              </m:r>
                            </m:den>
                          </m:f>
                        </m:e>
                        <m:e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𝑦𝑠</m:t>
                              </m:r>
                            </m:den>
                          </m:f>
                        </m:e>
                        <m:e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mr>
                    </m:m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sz="2000" dirty="0"/>
                  <a:t> </a:t>
                </a:r>
              </a:p>
              <a:p>
                <a:endParaRPr lang="ko-KR" alt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924" y="4672175"/>
                <a:ext cx="3104183" cy="2031775"/>
              </a:xfrm>
              <a:prstGeom prst="rect">
                <a:avLst/>
              </a:prstGeom>
              <a:blipFill>
                <a:blip r:embed="rId4"/>
                <a:stretch>
                  <a:fillRect l="-2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01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D836B-44A0-4FEB-9269-1F838BC61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23A5D5-A1C0-43A1-BE19-C0E01047D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주차 과제 리뷰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smtClean="0"/>
              <a:t>Harris corner detection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실습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SIFT ( Scale invariant feature transform )</a:t>
            </a:r>
          </a:p>
          <a:p>
            <a:pPr lvl="2">
              <a:buFontTx/>
              <a:buChar char="-"/>
            </a:pPr>
            <a:r>
              <a:rPr lang="ko-KR" altLang="en-US" dirty="0" smtClean="0"/>
              <a:t>배운 부분인 전반부 까지만 수행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020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SIFT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 err="1" smtClean="0"/>
                  <a:t>Thresholding</a:t>
                </a:r>
                <a:endParaRPr lang="en-US" altLang="ko-KR" b="1" dirty="0" smtClean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ko-KR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altLang="ko-KR" dirty="0" smtClean="0"/>
                  <a:t>threshold</a:t>
                </a:r>
                <a:r>
                  <a:rPr lang="ko-KR" altLang="en-US" dirty="0" smtClean="0"/>
                  <a:t>인 점들을 지운다</a:t>
                </a:r>
                <a:r>
                  <a:rPr lang="en-US" altLang="ko-KR" dirty="0" smtClean="0"/>
                  <a:t>. (</a:t>
                </a:r>
                <a:r>
                  <a:rPr lang="ko-KR" altLang="en-US" dirty="0" smtClean="0"/>
                  <a:t>보통 </a:t>
                </a:r>
                <a:r>
                  <a:rPr lang="en-US" altLang="ko-KR" dirty="0" smtClean="0"/>
                  <a:t>threshold = 0.03)</a:t>
                </a:r>
              </a:p>
              <a:p>
                <a:pPr lvl="1">
                  <a:buFontTx/>
                  <a:buChar char="-"/>
                </a:pPr>
                <a:r>
                  <a:rPr lang="ko-KR" altLang="en-US" dirty="0" smtClean="0"/>
                  <a:t>또한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ko-KR" altLang="en-US" dirty="0" smtClean="0"/>
                  <a:t>의 각각 구해진 거리가</a:t>
                </a:r>
                <a:r>
                  <a:rPr lang="en-US" altLang="ko-KR" dirty="0" smtClean="0"/>
                  <a:t>, 0.5 </a:t>
                </a:r>
                <a:r>
                  <a:rPr lang="ko-KR" altLang="en-US" dirty="0" smtClean="0"/>
                  <a:t>이상인 점이 있다면 다른 지점에 더 근사한 것으로 보고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지운다</a:t>
                </a:r>
                <a:r>
                  <a:rPr lang="en-US" altLang="ko-KR" dirty="0" smtClean="0"/>
                  <a:t>.</a:t>
                </a:r>
              </a:p>
              <a:p>
                <a:pPr lvl="1">
                  <a:buFontTx/>
                  <a:buChar char="-"/>
                </a:pPr>
                <a:r>
                  <a:rPr lang="ko-KR" altLang="en-US" dirty="0" smtClean="0"/>
                  <a:t>마지막으로 </a:t>
                </a:r>
                <a:r>
                  <a:rPr lang="en-US" altLang="ko-KR" dirty="0" smtClean="0"/>
                  <a:t>Edge </a:t>
                </a:r>
                <a:r>
                  <a:rPr lang="ko-KR" altLang="en-US" dirty="0" smtClean="0"/>
                  <a:t>영역을 지워준다</a:t>
                </a:r>
                <a:r>
                  <a:rPr lang="en-US" altLang="ko-KR" dirty="0" smtClean="0"/>
                  <a:t>.</a:t>
                </a:r>
              </a:p>
              <a:p>
                <a:pPr lvl="1">
                  <a:buFontTx/>
                  <a:buChar char="-"/>
                </a:pPr>
                <a:r>
                  <a:rPr lang="en-US" altLang="ko-KR" dirty="0" smtClean="0"/>
                  <a:t>Edge</a:t>
                </a:r>
                <a:r>
                  <a:rPr lang="ko-KR" altLang="en-US" dirty="0" smtClean="0"/>
                  <a:t>는 앞서 구한 </a:t>
                </a:r>
                <a:r>
                  <a:rPr lang="en-US" altLang="ko-KR" dirty="0" smtClean="0"/>
                  <a:t>Matrix</a:t>
                </a:r>
                <a:r>
                  <a:rPr lang="ko-KR" altLang="en-US" dirty="0" smtClean="0"/>
                  <a:t>에서 일부를 사용한다</a:t>
                </a:r>
                <a:r>
                  <a:rPr lang="en-US" altLang="ko-KR" dirty="0" smtClean="0"/>
                  <a:t>.</a:t>
                </a:r>
              </a:p>
              <a:p>
                <a:pPr lvl="1">
                  <a:buFontTx/>
                  <a:buChar char="-"/>
                </a:pPr>
                <a:endParaRPr lang="en-US" altLang="ko-KR" dirty="0" smtClean="0"/>
              </a:p>
              <a:p>
                <a:pPr lvl="1">
                  <a:buFontTx/>
                  <a:buChar char="-"/>
                </a:pPr>
                <a:endParaRPr lang="en-US" altLang="ko-KR" dirty="0" smtClean="0"/>
              </a:p>
              <a:p>
                <a:pPr lvl="1">
                  <a:buFontTx/>
                  <a:buChar char="-"/>
                </a:pP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1">
                  <a:buFontTx/>
                  <a:buChar char="-"/>
                </a:pPr>
                <a:endParaRPr lang="en-US" altLang="ko-KR" dirty="0" smtClean="0"/>
              </a:p>
              <a:p>
                <a:pPr lvl="1">
                  <a:buFontTx/>
                  <a:buChar char="-"/>
                </a:pPr>
                <a:r>
                  <a:rPr lang="ko-KR" altLang="en-US" dirty="0" smtClean="0"/>
                  <a:t>위와 같은 행렬에서</a:t>
                </a:r>
                <a:endParaRPr lang="en-US" altLang="ko-KR" dirty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𝑡𝑟𝑎𝑐𝑒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</m:e>
                        </m:func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ko-KR" altLang="en-US" dirty="0" smtClean="0"/>
                  <a:t>를 만족하지 못하는 </a:t>
                </a:r>
                <a:r>
                  <a:rPr lang="en-US" altLang="ko-KR" dirty="0" smtClean="0"/>
                  <a:t>Extrema</a:t>
                </a:r>
                <a:r>
                  <a:rPr lang="ko-KR" altLang="en-US" dirty="0" smtClean="0"/>
                  <a:t>를 제외한다</a:t>
                </a:r>
                <a:r>
                  <a:rPr lang="en-US" altLang="ko-KR" dirty="0" smtClean="0"/>
                  <a:t>.</a:t>
                </a:r>
              </a:p>
              <a:p>
                <a:pPr lvl="1">
                  <a:buFontTx/>
                  <a:buChar char="-"/>
                </a:pPr>
                <a:r>
                  <a:rPr lang="ko-KR" altLang="en-US" dirty="0" smtClean="0"/>
                  <a:t>일반적으로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ko-KR" altLang="en-US" dirty="0" smtClean="0"/>
                  <a:t>이다</a:t>
                </a:r>
                <a:r>
                  <a:rPr lang="en-US" altLang="ko-KR" dirty="0" smtClean="0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31" t="-17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01876" y="3482204"/>
                <a:ext cx="2092496" cy="1473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:r>
                  <a:rPr lang="en-US" altLang="ko-KR" sz="2000" dirty="0" smtClean="0"/>
                  <a:t>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</a:rPr>
                      <m:t>=[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  <m:e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den>
                          </m:f>
                        </m:e>
                      </m:mr>
                      <m:mr>
                        <m:e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den>
                          </m:f>
                        </m:e>
                        <m:e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mr>
                    </m:m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sz="2000" dirty="0"/>
                  <a:t> </a:t>
                </a:r>
              </a:p>
              <a:p>
                <a:endParaRPr lang="ko-KR" alt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76" y="3482204"/>
                <a:ext cx="2092496" cy="1473160"/>
              </a:xfrm>
              <a:prstGeom prst="rect">
                <a:avLst/>
              </a:prstGeom>
              <a:blipFill>
                <a:blip r:embed="rId4"/>
                <a:stretch>
                  <a:fillRect l="-32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813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709" y="3219187"/>
            <a:ext cx="4798060" cy="33850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SIFT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 smtClean="0"/>
              <a:t>Keypoints</a:t>
            </a:r>
            <a:r>
              <a:rPr lang="ko-KR" altLang="en-US" b="1" dirty="0" smtClean="0"/>
              <a:t>를 표시</a:t>
            </a:r>
            <a:endParaRPr lang="en-US" altLang="ko-KR" b="1" dirty="0"/>
          </a:p>
          <a:p>
            <a:pPr lvl="1">
              <a:buFontTx/>
              <a:buChar char="-"/>
            </a:pPr>
            <a:r>
              <a:rPr lang="ko-KR" altLang="en-US" dirty="0" smtClean="0"/>
              <a:t>원래는 </a:t>
            </a:r>
            <a:r>
              <a:rPr lang="en-US" altLang="ko-KR" dirty="0" smtClean="0"/>
              <a:t>Orientation</a:t>
            </a:r>
            <a:r>
              <a:rPr lang="ko-KR" altLang="en-US" dirty="0" smtClean="0"/>
              <a:t>을 계산하여 같이 저장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하지만</a:t>
            </a:r>
            <a:r>
              <a:rPr lang="en-US" altLang="ko-KR" dirty="0"/>
              <a:t> </a:t>
            </a:r>
            <a:r>
              <a:rPr lang="ko-KR" altLang="en-US" dirty="0" smtClean="0"/>
              <a:t>여기서는 확인된 </a:t>
            </a:r>
            <a:r>
              <a:rPr lang="en-US" altLang="ko-KR" dirty="0" err="1" smtClean="0"/>
              <a:t>Keypoint</a:t>
            </a:r>
            <a:r>
              <a:rPr lang="ko-KR" altLang="en-US" dirty="0" smtClean="0"/>
              <a:t>들의 </a:t>
            </a:r>
            <a:r>
              <a:rPr lang="en-US" altLang="ko-KR" dirty="0" smtClean="0"/>
              <a:t>y</a:t>
            </a:r>
            <a:r>
              <a:rPr lang="ko-KR" altLang="en-US" dirty="0" smtClean="0"/>
              <a:t>좌표</a:t>
            </a:r>
            <a:r>
              <a:rPr lang="en-US" altLang="ko-KR" dirty="0" smtClean="0"/>
              <a:t>, x</a:t>
            </a:r>
            <a:r>
              <a:rPr lang="ko-KR" altLang="en-US" dirty="0" smtClean="0"/>
              <a:t>좌표</a:t>
            </a:r>
            <a:r>
              <a:rPr lang="en-US" altLang="ko-KR" dirty="0" smtClean="0"/>
              <a:t>, scale </a:t>
            </a:r>
            <a:r>
              <a:rPr lang="ko-KR" altLang="en-US" dirty="0" smtClean="0"/>
              <a:t>만을 저장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Scale </a:t>
            </a:r>
            <a:r>
              <a:rPr lang="ko-KR" altLang="en-US" dirty="0" smtClean="0"/>
              <a:t>에 따라 좌표를 적절히 조절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좌표에 </a:t>
            </a:r>
            <a:r>
              <a:rPr lang="en-US" altLang="ko-KR" dirty="0" smtClean="0"/>
              <a:t>scale</a:t>
            </a:r>
            <a:r>
              <a:rPr lang="ko-KR" altLang="en-US" dirty="0" smtClean="0"/>
              <a:t>을 곱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680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내장 함수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 smtClean="0"/>
                  <a:t>Np.linalg.lstsq(A, B)</a:t>
                </a:r>
              </a:p>
              <a:p>
                <a:pPr lvl="1">
                  <a:buFontTx/>
                  <a:buChar char="-"/>
                </a:pPr>
                <a:r>
                  <a:rPr lang="en-US" altLang="ko-KR" dirty="0" smtClean="0"/>
                  <a:t>A : </a:t>
                </a:r>
                <a:r>
                  <a:rPr lang="ko-KR" altLang="en-US" dirty="0" smtClean="0"/>
                  <a:t>행렬 </a:t>
                </a:r>
                <a:r>
                  <a:rPr lang="en-US" altLang="ko-KR" dirty="0" smtClean="0"/>
                  <a:t>A (n x n)</a:t>
                </a:r>
              </a:p>
              <a:p>
                <a:pPr lvl="1">
                  <a:buFontTx/>
                  <a:buChar char="-"/>
                </a:pPr>
                <a:r>
                  <a:rPr lang="en-US" altLang="ko-KR" dirty="0" smtClean="0"/>
                  <a:t>B : </a:t>
                </a:r>
                <a:r>
                  <a:rPr lang="ko-KR" altLang="en-US" dirty="0" smtClean="0"/>
                  <a:t>행렬 </a:t>
                </a:r>
                <a:r>
                  <a:rPr lang="en-US" altLang="ko-KR" dirty="0" smtClean="0"/>
                  <a:t>B (n x 1)</a:t>
                </a:r>
              </a:p>
              <a:p>
                <a:pPr lvl="1">
                  <a:buFontTx/>
                  <a:buChar char="-"/>
                </a:pPr>
                <a:r>
                  <a:rPr lang="ko-KR" altLang="en-US" dirty="0" err="1" smtClean="0"/>
                  <a:t>연립방정식</a:t>
                </a:r>
                <a:r>
                  <a:rPr lang="ko-KR" altLang="en-US" dirty="0" smtClean="0"/>
                  <a:t> 형태의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ko-KR" altLang="en-US" dirty="0" smtClean="0"/>
                  <a:t>가 있을 때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ko-KR" altLang="en-US" dirty="0" smtClean="0"/>
                  <a:t>를 이용해 계산해 반환한다</a:t>
                </a:r>
                <a:r>
                  <a:rPr lang="en-US" altLang="ko-KR" dirty="0" smtClean="0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31" t="-17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52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406" y="1381225"/>
            <a:ext cx="8276010" cy="4807566"/>
          </a:xfrm>
        </p:spPr>
        <p:txBody>
          <a:bodyPr>
            <a:normAutofit/>
          </a:bodyPr>
          <a:lstStyle/>
          <a:p>
            <a:r>
              <a:rPr lang="ko-KR" altLang="en-US" b="1" dirty="0" smtClean="0"/>
              <a:t>과제</a:t>
            </a:r>
            <a:endParaRPr lang="en-US" altLang="ko-KR" b="1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SIFT</a:t>
            </a:r>
            <a:r>
              <a:rPr lang="ko-KR" altLang="en-US" dirty="0"/>
              <a:t> </a:t>
            </a:r>
            <a:r>
              <a:rPr lang="ko-KR" altLang="en-US" dirty="0" smtClean="0"/>
              <a:t>알고리즘에서</a:t>
            </a:r>
            <a:r>
              <a:rPr lang="en-US" altLang="ko-KR" dirty="0"/>
              <a:t> </a:t>
            </a:r>
            <a:r>
              <a:rPr lang="en-US" altLang="ko-KR" dirty="0" err="1" smtClean="0"/>
              <a:t>keypoint</a:t>
            </a:r>
            <a:r>
              <a:rPr lang="en-US" altLang="ko-KR" dirty="0" smtClean="0"/>
              <a:t> localization</a:t>
            </a:r>
            <a:r>
              <a:rPr lang="ko-KR" altLang="en-US" dirty="0" smtClean="0"/>
              <a:t>까지 구현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X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true location </a:t>
            </a:r>
            <a:r>
              <a:rPr lang="ko-KR" altLang="en-US" dirty="0" smtClean="0"/>
              <a:t>구할 때</a:t>
            </a:r>
            <a:r>
              <a:rPr lang="en-US" altLang="ko-KR" dirty="0" smtClean="0"/>
              <a:t>, </a:t>
            </a:r>
            <a:r>
              <a:rPr lang="en-US" altLang="ko-KR" b="1" dirty="0" err="1" smtClean="0"/>
              <a:t>np.linalg.lstsq</a:t>
            </a:r>
            <a:r>
              <a:rPr lang="en-US" altLang="ko-KR" dirty="0"/>
              <a:t>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이미지 </a:t>
            </a:r>
            <a:r>
              <a:rPr lang="en-US" altLang="ko-KR" dirty="0" smtClean="0"/>
              <a:t>down sampling </a:t>
            </a:r>
            <a:r>
              <a:rPr lang="ko-KR" altLang="en-US" dirty="0" smtClean="0"/>
              <a:t>때</a:t>
            </a:r>
            <a:r>
              <a:rPr lang="en-US" altLang="ko-KR" dirty="0" smtClean="0"/>
              <a:t>, </a:t>
            </a:r>
            <a:r>
              <a:rPr lang="en-US" altLang="ko-KR" b="1" dirty="0" smtClean="0"/>
              <a:t>cv2.resize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Gaussian pyramids </a:t>
            </a:r>
            <a:r>
              <a:rPr lang="ko-KR" altLang="en-US" dirty="0" smtClean="0"/>
              <a:t>만들 때</a:t>
            </a:r>
            <a:r>
              <a:rPr lang="en-US" altLang="ko-KR" dirty="0" smtClean="0"/>
              <a:t>, </a:t>
            </a:r>
            <a:r>
              <a:rPr lang="en-US" altLang="ko-KR" b="1" dirty="0" smtClean="0"/>
              <a:t>cv2.GaussianBlur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pPr lvl="1">
              <a:buFontTx/>
              <a:buChar char="-"/>
            </a:pPr>
            <a:endParaRPr lang="en-US" altLang="ko-KR" dirty="0" smtClean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112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b="1" dirty="0" smtClean="0"/>
              <a:t>보고서</a:t>
            </a:r>
            <a:endParaRPr lang="en-US" altLang="ko-KR" b="1" dirty="0" smtClean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b="1" dirty="0" smtClean="0"/>
              <a:t>내용 </a:t>
            </a:r>
            <a:r>
              <a:rPr lang="en-US" altLang="ko-KR" b="1" dirty="0" smtClean="0"/>
              <a:t>: </a:t>
            </a:r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학과</a:t>
            </a:r>
            <a:endParaRPr lang="en-US" altLang="ko-KR" dirty="0" smtClean="0"/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ko-KR" altLang="en-US" dirty="0" smtClean="0"/>
              <a:t>구현 내용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구현 내용 및 방법에 대한 설명</a:t>
            </a:r>
            <a:endParaRPr lang="en-US" altLang="ko-KR" dirty="0" smtClean="0"/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ko-KR" altLang="en-US" dirty="0" smtClean="0"/>
              <a:t>이유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본인이 구현한 방법을 선택한 이유</a:t>
            </a:r>
            <a:endParaRPr lang="en-US" altLang="ko-KR" dirty="0" smtClean="0"/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ko-KR" altLang="en-US" dirty="0" smtClean="0"/>
              <a:t>느낀 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어려운 부분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혹은 느낀 점</a:t>
            </a:r>
            <a:endParaRPr lang="en-US" altLang="ko-KR" dirty="0" smtClean="0"/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ko-KR" altLang="en-US" dirty="0" smtClean="0"/>
              <a:t>과제 난이도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개인적으로 생각하는 난이도 및 이유</a:t>
            </a:r>
            <a:endParaRPr lang="en-US" altLang="ko-KR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b="1" dirty="0" smtClean="0"/>
              <a:t>.pdf </a:t>
            </a:r>
            <a:r>
              <a:rPr lang="ko-KR" altLang="en-US" b="1" dirty="0" smtClean="0"/>
              <a:t>파일로 저장해 제출</a:t>
            </a:r>
            <a:endParaRPr lang="en-US" altLang="ko-KR" b="1" dirty="0"/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b="1" dirty="0" smtClean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b="1" dirty="0" smtClean="0"/>
              <a:t>파일이름 </a:t>
            </a:r>
            <a:r>
              <a:rPr lang="en-US" altLang="ko-KR" b="1" dirty="0" smtClean="0"/>
              <a:t>:</a:t>
            </a:r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en-US" altLang="ko-KR" b="1" dirty="0" smtClean="0"/>
              <a:t>20xxxxxxx_</a:t>
            </a:r>
            <a:r>
              <a:rPr lang="ko-KR" altLang="en-US" b="1" dirty="0" smtClean="0"/>
              <a:t>이름</a:t>
            </a:r>
            <a:r>
              <a:rPr lang="en-US" altLang="ko-KR" b="1" dirty="0" smtClean="0"/>
              <a:t>_6</a:t>
            </a:r>
            <a:r>
              <a:rPr lang="ko-KR" altLang="en-US" b="1" dirty="0" smtClean="0"/>
              <a:t>주차</a:t>
            </a:r>
            <a:r>
              <a:rPr lang="en-US" altLang="ko-KR" b="1" dirty="0" smtClean="0"/>
              <a:t>_</a:t>
            </a:r>
            <a:r>
              <a:rPr lang="ko-KR" altLang="en-US" b="1" dirty="0" smtClean="0"/>
              <a:t>과제</a:t>
            </a:r>
            <a:r>
              <a:rPr lang="en-US" altLang="ko-KR" b="1" dirty="0" smtClean="0"/>
              <a:t>.pdf</a:t>
            </a:r>
            <a:endParaRPr lang="en-US" altLang="ko-KR" b="1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00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b="1" dirty="0" smtClean="0"/>
              <a:t>제출기한</a:t>
            </a:r>
            <a:endParaRPr lang="en-US" altLang="ko-KR" b="1" dirty="0" smtClean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28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23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59</a:t>
            </a:r>
            <a:r>
              <a:rPr lang="ko-KR" altLang="en-US" dirty="0" smtClean="0"/>
              <a:t>분까지</a:t>
            </a:r>
            <a:endParaRPr lang="en-US" altLang="ko-KR" dirty="0" smtClean="0"/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b="1" dirty="0"/>
          </a:p>
          <a:p>
            <a:pPr>
              <a:lnSpc>
                <a:spcPct val="100000"/>
              </a:lnSpc>
            </a:pPr>
            <a:r>
              <a:rPr lang="ko-KR" altLang="en-US" b="1" dirty="0" smtClean="0"/>
              <a:t>추가 제출 기한</a:t>
            </a:r>
            <a:endParaRPr lang="en-US" altLang="ko-KR" b="1" dirty="0" smtClean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29</a:t>
            </a:r>
            <a:r>
              <a:rPr lang="ko-KR" altLang="en-US" dirty="0" smtClean="0"/>
              <a:t>일 </a:t>
            </a:r>
            <a:r>
              <a:rPr lang="en-US" altLang="ko-KR" dirty="0"/>
              <a:t>0</a:t>
            </a:r>
            <a:r>
              <a:rPr lang="ko-KR" altLang="en-US" dirty="0"/>
              <a:t>시 </a:t>
            </a:r>
            <a:r>
              <a:rPr lang="en-US" altLang="ko-KR" dirty="0"/>
              <a:t>10</a:t>
            </a:r>
            <a:r>
              <a:rPr lang="ko-KR" altLang="en-US" dirty="0"/>
              <a:t>분까지 </a:t>
            </a:r>
            <a:r>
              <a:rPr lang="en-US" altLang="ko-KR" dirty="0"/>
              <a:t>(</a:t>
            </a:r>
            <a:r>
              <a:rPr lang="ko-KR" altLang="en-US" dirty="0"/>
              <a:t>최대 점수 </a:t>
            </a:r>
            <a:r>
              <a:rPr lang="en-US" altLang="ko-KR" dirty="0"/>
              <a:t>9</a:t>
            </a: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과제 </a:t>
            </a:r>
            <a:r>
              <a:rPr lang="ko-KR" altLang="en-US" dirty="0" smtClean="0"/>
              <a:t>점수 </a:t>
            </a:r>
            <a:r>
              <a:rPr lang="en-US" altLang="ko-KR" dirty="0" smtClean="0"/>
              <a:t>-</a:t>
            </a:r>
            <a:r>
              <a:rPr lang="en-US" altLang="ko-KR" dirty="0"/>
              <a:t>1</a:t>
            </a:r>
            <a:r>
              <a:rPr lang="ko-KR" altLang="en-US" dirty="0"/>
              <a:t>점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29</a:t>
            </a:r>
            <a:r>
              <a:rPr lang="ko-KR" altLang="en-US" dirty="0" smtClean="0"/>
              <a:t>일 </a:t>
            </a:r>
            <a:r>
              <a:rPr lang="en-US" altLang="ko-KR" dirty="0"/>
              <a:t>0</a:t>
            </a:r>
            <a:r>
              <a:rPr lang="ko-KR" altLang="en-US" dirty="0"/>
              <a:t>시 </a:t>
            </a:r>
            <a:r>
              <a:rPr lang="en-US" altLang="ko-KR" dirty="0" smtClean="0"/>
              <a:t>20</a:t>
            </a:r>
            <a:r>
              <a:rPr lang="ko-KR" altLang="en-US" dirty="0"/>
              <a:t>분까지 </a:t>
            </a:r>
            <a:r>
              <a:rPr lang="en-US" altLang="ko-KR" dirty="0"/>
              <a:t>(</a:t>
            </a:r>
            <a:r>
              <a:rPr lang="ko-KR" altLang="en-US" dirty="0"/>
              <a:t>최대 점수 </a:t>
            </a:r>
            <a:r>
              <a:rPr lang="en-US" altLang="ko-KR" dirty="0" smtClean="0"/>
              <a:t>8</a:t>
            </a:r>
            <a:r>
              <a:rPr lang="ko-KR" altLang="en-US" dirty="0" smtClean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과제 </a:t>
            </a:r>
            <a:r>
              <a:rPr lang="ko-KR" altLang="en-US" dirty="0" smtClean="0"/>
              <a:t>점수 </a:t>
            </a:r>
            <a:r>
              <a:rPr lang="en-US" altLang="ko-KR" dirty="0" smtClean="0"/>
              <a:t>-2</a:t>
            </a:r>
            <a:r>
              <a:rPr lang="ko-KR" altLang="en-US" dirty="0" smtClean="0"/>
              <a:t>점</a:t>
            </a:r>
            <a:r>
              <a:rPr lang="en-US" altLang="ko-KR" dirty="0"/>
              <a:t>)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29</a:t>
            </a:r>
            <a:r>
              <a:rPr lang="ko-KR" altLang="en-US" dirty="0" smtClean="0"/>
              <a:t>일 </a:t>
            </a:r>
            <a:r>
              <a:rPr lang="en-US" altLang="ko-KR" dirty="0"/>
              <a:t>0</a:t>
            </a:r>
            <a:r>
              <a:rPr lang="ko-KR" altLang="en-US" dirty="0"/>
              <a:t>시 </a:t>
            </a:r>
            <a:r>
              <a:rPr lang="en-US" altLang="ko-KR" dirty="0" smtClean="0"/>
              <a:t>30</a:t>
            </a:r>
            <a:r>
              <a:rPr lang="ko-KR" altLang="en-US" dirty="0" smtClean="0"/>
              <a:t>분까지 </a:t>
            </a:r>
            <a:r>
              <a:rPr lang="en-US" altLang="ko-KR" dirty="0"/>
              <a:t>(</a:t>
            </a:r>
            <a:r>
              <a:rPr lang="ko-KR" altLang="en-US" dirty="0"/>
              <a:t>최대 점수 </a:t>
            </a:r>
            <a:r>
              <a:rPr lang="en-US" altLang="ko-KR" dirty="0" smtClean="0"/>
              <a:t>7</a:t>
            </a:r>
            <a:r>
              <a:rPr lang="ko-KR" altLang="en-US" dirty="0" smtClean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과제 </a:t>
            </a:r>
            <a:r>
              <a:rPr lang="ko-KR" altLang="en-US" dirty="0" smtClean="0"/>
              <a:t>점수 </a:t>
            </a:r>
            <a:r>
              <a:rPr lang="en-US" altLang="ko-KR" dirty="0" smtClean="0"/>
              <a:t>-3</a:t>
            </a:r>
            <a:r>
              <a:rPr lang="ko-KR" altLang="en-US" dirty="0" smtClean="0"/>
              <a:t>점</a:t>
            </a:r>
            <a:r>
              <a:rPr lang="en-US" altLang="ko-KR" dirty="0"/>
              <a:t>)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29</a:t>
            </a:r>
            <a:r>
              <a:rPr lang="ko-KR" altLang="en-US" dirty="0" smtClean="0"/>
              <a:t>일 </a:t>
            </a:r>
            <a:r>
              <a:rPr lang="en-US" altLang="ko-KR" dirty="0"/>
              <a:t>0</a:t>
            </a:r>
            <a:r>
              <a:rPr lang="ko-KR" altLang="en-US" dirty="0"/>
              <a:t>시 </a:t>
            </a:r>
            <a:r>
              <a:rPr lang="en-US" altLang="ko-KR" dirty="0" smtClean="0"/>
              <a:t>40</a:t>
            </a:r>
            <a:r>
              <a:rPr lang="ko-KR" altLang="en-US" dirty="0"/>
              <a:t>분까지 </a:t>
            </a:r>
            <a:r>
              <a:rPr lang="en-US" altLang="ko-KR" dirty="0"/>
              <a:t>(</a:t>
            </a:r>
            <a:r>
              <a:rPr lang="ko-KR" altLang="en-US" dirty="0"/>
              <a:t>최대 점수 </a:t>
            </a:r>
            <a:r>
              <a:rPr lang="en-US" altLang="ko-KR" dirty="0" smtClean="0"/>
              <a:t>6</a:t>
            </a:r>
            <a:r>
              <a:rPr lang="ko-KR" altLang="en-US" dirty="0" smtClean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과제 </a:t>
            </a:r>
            <a:r>
              <a:rPr lang="ko-KR" altLang="en-US" dirty="0" smtClean="0"/>
              <a:t>점수 </a:t>
            </a:r>
            <a:r>
              <a:rPr lang="en-US" altLang="ko-KR" dirty="0" smtClean="0"/>
              <a:t>-4</a:t>
            </a:r>
            <a:r>
              <a:rPr lang="ko-KR" altLang="en-US" dirty="0" smtClean="0"/>
              <a:t>점</a:t>
            </a:r>
            <a:r>
              <a:rPr lang="en-US" altLang="ko-KR" dirty="0"/>
              <a:t>)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29</a:t>
            </a:r>
            <a:r>
              <a:rPr lang="ko-KR" altLang="en-US" dirty="0" smtClean="0"/>
              <a:t>일 </a:t>
            </a:r>
            <a:r>
              <a:rPr lang="en-US" altLang="ko-KR" dirty="0"/>
              <a:t>0</a:t>
            </a:r>
            <a:r>
              <a:rPr lang="ko-KR" altLang="en-US" dirty="0"/>
              <a:t>시 </a:t>
            </a:r>
            <a:r>
              <a:rPr lang="en-US" altLang="ko-KR" dirty="0" smtClean="0"/>
              <a:t>50</a:t>
            </a:r>
            <a:r>
              <a:rPr lang="ko-KR" altLang="en-US" dirty="0"/>
              <a:t>분까지 </a:t>
            </a:r>
            <a:r>
              <a:rPr lang="en-US" altLang="ko-KR" dirty="0"/>
              <a:t>(</a:t>
            </a:r>
            <a:r>
              <a:rPr lang="ko-KR" altLang="en-US" dirty="0"/>
              <a:t>최대 점수 </a:t>
            </a:r>
            <a:r>
              <a:rPr lang="en-US" altLang="ko-KR" dirty="0" smtClean="0"/>
              <a:t>5</a:t>
            </a:r>
            <a:r>
              <a:rPr lang="ko-KR" altLang="en-US" dirty="0" smtClean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과제 </a:t>
            </a:r>
            <a:r>
              <a:rPr lang="ko-KR" altLang="en-US" dirty="0" smtClean="0"/>
              <a:t>점수 </a:t>
            </a:r>
            <a:r>
              <a:rPr lang="en-US" altLang="ko-KR" dirty="0" smtClean="0"/>
              <a:t>-5</a:t>
            </a:r>
            <a:r>
              <a:rPr lang="ko-KR" altLang="en-US" dirty="0" smtClean="0"/>
              <a:t>점</a:t>
            </a:r>
            <a:r>
              <a:rPr lang="en-US" altLang="ko-KR" dirty="0"/>
              <a:t>)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04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23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59</a:t>
            </a:r>
            <a:r>
              <a:rPr lang="ko-KR" altLang="en-US" dirty="0" smtClean="0"/>
              <a:t>분까지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최대 점수 </a:t>
            </a:r>
            <a:r>
              <a:rPr lang="en-US" altLang="ko-KR" dirty="0" smtClean="0"/>
              <a:t>4</a:t>
            </a:r>
            <a:r>
              <a:rPr lang="ko-KR" altLang="en-US" dirty="0" smtClean="0"/>
              <a:t>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과제 점수 </a:t>
            </a:r>
            <a:r>
              <a:rPr lang="en-US" altLang="ko-KR" dirty="0" smtClean="0"/>
              <a:t>-6</a:t>
            </a:r>
            <a:r>
              <a:rPr lang="ko-KR" altLang="en-US" dirty="0" smtClean="0"/>
              <a:t>점</a:t>
            </a:r>
            <a:r>
              <a:rPr lang="en-US" altLang="ko-KR" dirty="0" smtClean="0"/>
              <a:t>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8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SIFT </a:t>
            </a:r>
            <a:r>
              <a:rPr lang="ko-KR" altLang="en-US" b="1" dirty="0" smtClean="0"/>
              <a:t>일부 구현</a:t>
            </a:r>
            <a:endParaRPr lang="en-US" altLang="ko-KR" b="1" dirty="0" smtClean="0"/>
          </a:p>
          <a:p>
            <a:pPr>
              <a:lnSpc>
                <a:spcPct val="100000"/>
              </a:lnSpc>
            </a:pPr>
            <a:endParaRPr lang="en-US" altLang="ko-KR" b="1" dirty="0" smtClean="0"/>
          </a:p>
          <a:p>
            <a:pPr>
              <a:lnSpc>
                <a:spcPct val="100000"/>
              </a:lnSpc>
            </a:pPr>
            <a:r>
              <a:rPr lang="ko-KR" altLang="en-US" b="1" dirty="0" smtClean="0"/>
              <a:t>채점 </a:t>
            </a:r>
            <a:r>
              <a:rPr lang="ko-KR" altLang="en-US" b="1" dirty="0"/>
              <a:t>기준 </a:t>
            </a:r>
            <a:endParaRPr lang="en-US" altLang="ko-KR" b="1" dirty="0" smtClean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 smtClean="0"/>
              <a:t>적절한 위치가 탐색 되었는가 </a:t>
            </a:r>
            <a:r>
              <a:rPr lang="en-US" altLang="ko-KR" dirty="0" smtClean="0"/>
              <a:t>( </a:t>
            </a:r>
            <a:r>
              <a:rPr lang="en-US" altLang="ko-KR" dirty="0" err="1" smtClean="0"/>
              <a:t>thresholding</a:t>
            </a:r>
            <a:r>
              <a:rPr lang="ko-KR" altLang="en-US" dirty="0" smtClean="0"/>
              <a:t>이 잘 되었는가 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 smtClean="0"/>
              <a:t>탐색된 </a:t>
            </a:r>
            <a:r>
              <a:rPr lang="en-US" altLang="ko-KR" dirty="0" smtClean="0"/>
              <a:t>octave </a:t>
            </a:r>
            <a:r>
              <a:rPr lang="ko-KR" altLang="en-US" dirty="0" smtClean="0"/>
              <a:t>별 다른 크기의 원으로 표시 되는가 등</a:t>
            </a:r>
            <a:endParaRPr lang="en-US" altLang="ko-KR" dirty="0" smtClean="0"/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b="1" dirty="0" smtClean="0"/>
              <a:t>제출 </a:t>
            </a:r>
            <a:r>
              <a:rPr lang="ko-KR" altLang="en-US" b="1" dirty="0"/>
              <a:t>파일 </a:t>
            </a:r>
            <a:endParaRPr lang="en-US" altLang="ko-KR" b="1" dirty="0" smtClean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 smtClean="0"/>
              <a:t>- SIFT.py, building.jpg, building_temp.jpg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 smtClean="0"/>
              <a:t>- .</a:t>
            </a:r>
            <a:r>
              <a:rPr lang="en-US" altLang="ko-KR" dirty="0"/>
              <a:t>pdf </a:t>
            </a:r>
            <a:r>
              <a:rPr lang="ko-KR" altLang="en-US" dirty="0"/>
              <a:t>보고서 파일 </a:t>
            </a:r>
            <a:endParaRPr lang="en-US" altLang="ko-KR" dirty="0" smtClean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 smtClean="0"/>
              <a:t>- </a:t>
            </a:r>
            <a:r>
              <a:rPr lang="ko-KR" altLang="en-US" dirty="0"/>
              <a:t>위의 파일을 압축해서 </a:t>
            </a:r>
            <a:r>
              <a:rPr lang="en-US" altLang="ko-KR" dirty="0"/>
              <a:t>[</a:t>
            </a:r>
            <a:r>
              <a:rPr lang="en-US" altLang="ko-KR" dirty="0" smtClean="0"/>
              <a:t>20xxxxxxx</a:t>
            </a:r>
            <a:r>
              <a:rPr lang="en-US" altLang="ko-KR" dirty="0"/>
              <a:t>_</a:t>
            </a:r>
            <a:r>
              <a:rPr lang="ko-KR" altLang="en-US" dirty="0"/>
              <a:t>이름</a:t>
            </a:r>
            <a:r>
              <a:rPr lang="en-US" altLang="ko-KR" dirty="0" smtClean="0"/>
              <a:t>_6</a:t>
            </a:r>
            <a:r>
              <a:rPr lang="ko-KR" altLang="en-US" dirty="0" smtClean="0"/>
              <a:t>주차</a:t>
            </a:r>
            <a:r>
              <a:rPr lang="en-US" altLang="ko-KR" dirty="0"/>
              <a:t>_</a:t>
            </a:r>
            <a:r>
              <a:rPr lang="ko-KR" altLang="en-US" dirty="0"/>
              <a:t>과제</a:t>
            </a:r>
            <a:r>
              <a:rPr lang="en-US" altLang="ko-KR" dirty="0"/>
              <a:t>.</a:t>
            </a:r>
            <a:r>
              <a:rPr lang="en-US" altLang="ko-KR" dirty="0" smtClean="0"/>
              <a:t>zip]</a:t>
            </a:r>
            <a:r>
              <a:rPr lang="ko-KR" altLang="en-US" dirty="0" smtClean="0"/>
              <a:t>으로 </a:t>
            </a:r>
            <a:r>
              <a:rPr lang="ko-KR" altLang="en-US" dirty="0"/>
              <a:t>제출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444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 smtClean="0"/>
              <a:t>주차 과제 리뷰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Image </a:t>
            </a:r>
            <a:r>
              <a:rPr lang="ko-KR" altLang="en-US" b="1" dirty="0" smtClean="0"/>
              <a:t>전체에 대한 </a:t>
            </a:r>
            <a:r>
              <a:rPr lang="en-US" altLang="ko-KR" b="1" dirty="0" smtClean="0"/>
              <a:t>Gradient </a:t>
            </a:r>
            <a:r>
              <a:rPr lang="ko-KR" altLang="en-US" b="1" dirty="0" smtClean="0"/>
              <a:t>계산</a:t>
            </a:r>
            <a:endParaRPr lang="en-US" altLang="ko-KR" b="1" dirty="0" smtClean="0"/>
          </a:p>
          <a:p>
            <a:pPr lvl="1">
              <a:buFontTx/>
              <a:buChar char="-"/>
            </a:pPr>
            <a:r>
              <a:rPr lang="en-US" altLang="ko-KR" dirty="0" err="1" smtClean="0"/>
              <a:t>DoG</a:t>
            </a:r>
            <a:r>
              <a:rPr lang="en-US" altLang="ko-KR" dirty="0" smtClean="0"/>
              <a:t>, Sobel</a:t>
            </a:r>
            <a:r>
              <a:rPr lang="ko-KR" altLang="en-US" dirty="0" smtClean="0"/>
              <a:t>을 사용해 </a:t>
            </a:r>
            <a:r>
              <a:rPr lang="en-US" altLang="ko-KR" dirty="0" smtClean="0"/>
              <a:t>Gradient </a:t>
            </a:r>
            <a:r>
              <a:rPr lang="ko-KR" altLang="en-US" dirty="0" smtClean="0"/>
              <a:t>계산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대상이 이미지 전체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06" y="2736017"/>
            <a:ext cx="8396793" cy="26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1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 smtClean="0"/>
              <a:t>주차 과제 리뷰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b="1" dirty="0" smtClean="0"/>
                  <a:t>계산된 </a:t>
                </a:r>
                <a:r>
                  <a:rPr lang="en-US" altLang="ko-KR" b="1" dirty="0" smtClean="0"/>
                  <a:t>Gradient</a:t>
                </a:r>
                <a:r>
                  <a:rPr lang="ko-KR" altLang="en-US" b="1" dirty="0" smtClean="0"/>
                  <a:t>를 이용해 공분산 행렬 계산</a:t>
                </a:r>
                <a:endParaRPr lang="en-US" altLang="ko-KR" b="1" dirty="0" smtClean="0"/>
              </a:p>
              <a:p>
                <a:pPr lvl="1">
                  <a:buFontTx/>
                  <a:buChar char="-"/>
                </a:pPr>
                <a:r>
                  <a:rPr lang="en-US" altLang="ko-KR" dirty="0" smtClean="0"/>
                  <a:t>Gradient</a:t>
                </a:r>
                <a:r>
                  <a:rPr lang="ko-KR" altLang="en-US" dirty="0" smtClean="0"/>
                  <a:t>를 적절히 곱해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을 구해준다</a:t>
                </a:r>
                <a:r>
                  <a:rPr lang="en-US" altLang="ko-KR" dirty="0" smtClean="0"/>
                  <a:t>.</a:t>
                </a:r>
              </a:p>
              <a:p>
                <a:pPr lvl="1">
                  <a:buFontTx/>
                  <a:buChar char="-"/>
                </a:pPr>
                <a:r>
                  <a:rPr lang="ko-KR" altLang="en-US" dirty="0" smtClean="0"/>
                  <a:t>구해준 값에 각각 </a:t>
                </a:r>
                <a:r>
                  <a:rPr lang="en-US" altLang="ko-KR" dirty="0" err="1" smtClean="0"/>
                  <a:t>blocksize</a:t>
                </a:r>
                <a:r>
                  <a:rPr lang="ko-KR" altLang="en-US" dirty="0" smtClean="0"/>
                  <a:t>의 </a:t>
                </a:r>
                <a:r>
                  <a:rPr lang="en-US" altLang="ko-KR" dirty="0" smtClean="0"/>
                  <a:t>Gaussian filtering</a:t>
                </a:r>
                <a:r>
                  <a:rPr lang="ko-KR" altLang="en-US" dirty="0" smtClean="0"/>
                  <a:t>을 수행한다</a:t>
                </a:r>
                <a:r>
                  <a:rPr lang="en-US" altLang="ko-KR" dirty="0" smtClean="0"/>
                  <a:t>.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31" t="-17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975" y="2898665"/>
            <a:ext cx="6999897" cy="306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6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 smtClean="0"/>
              <a:t>주차 과제 리뷰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공분산 행렬을 이용해 </a:t>
            </a:r>
            <a:r>
              <a:rPr lang="en-US" altLang="ko-KR" b="1" dirty="0" smtClean="0"/>
              <a:t>R </a:t>
            </a:r>
            <a:r>
              <a:rPr lang="ko-KR" altLang="en-US" b="1" dirty="0" smtClean="0"/>
              <a:t>계산</a:t>
            </a:r>
            <a:endParaRPr lang="en-US" altLang="ko-KR" b="1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Harris </a:t>
            </a:r>
            <a:r>
              <a:rPr lang="ko-KR" altLang="en-US" dirty="0" smtClean="0"/>
              <a:t>방법 혹은 </a:t>
            </a:r>
            <a:r>
              <a:rPr lang="en-US" altLang="ko-KR" dirty="0" err="1" smtClean="0"/>
              <a:t>Kanade&amp;Tomasi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방법으로 </a:t>
            </a:r>
            <a:r>
              <a:rPr lang="en-US" altLang="ko-KR" dirty="0" smtClean="0"/>
              <a:t>R </a:t>
            </a:r>
            <a:r>
              <a:rPr lang="ko-KR" altLang="en-US" dirty="0" smtClean="0"/>
              <a:t>계산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위에서 계산한 값을 참조만 하면 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65" y="2499223"/>
            <a:ext cx="4530704" cy="414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6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 smtClean="0"/>
              <a:t>주차 과제 리뷰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 smtClean="0"/>
              <a:t>Thresholding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및 </a:t>
            </a:r>
            <a:r>
              <a:rPr lang="en-US" altLang="ko-KR" b="1" dirty="0" smtClean="0"/>
              <a:t>Local maxima</a:t>
            </a:r>
            <a:r>
              <a:rPr lang="ko-KR" altLang="en-US" b="1" dirty="0" smtClean="0"/>
              <a:t>만 남기기</a:t>
            </a:r>
            <a:endParaRPr lang="en-US" altLang="ko-KR" b="1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적절한 </a:t>
            </a:r>
            <a:r>
              <a:rPr lang="en-US" altLang="ko-KR" dirty="0" smtClean="0"/>
              <a:t>threshold </a:t>
            </a:r>
            <a:r>
              <a:rPr lang="ko-KR" altLang="en-US" dirty="0" smtClean="0"/>
              <a:t>값으로 </a:t>
            </a:r>
            <a:r>
              <a:rPr lang="en-US" altLang="ko-KR" dirty="0" err="1" smtClean="0"/>
              <a:t>thresholding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Dilate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erode</a:t>
            </a:r>
            <a:r>
              <a:rPr lang="ko-KR" altLang="en-US" dirty="0" smtClean="0"/>
              <a:t>를 적절히 사용해 </a:t>
            </a:r>
            <a:r>
              <a:rPr lang="en-US" altLang="ko-KR" dirty="0" smtClean="0"/>
              <a:t>Local maxima </a:t>
            </a:r>
            <a:r>
              <a:rPr lang="ko-KR" altLang="en-US" dirty="0" smtClean="0"/>
              <a:t>남김</a:t>
            </a:r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09" y="2654276"/>
            <a:ext cx="5103508" cy="39975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339" y="4815893"/>
            <a:ext cx="4329809" cy="116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9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 smtClean="0"/>
              <a:t>주차 과제 리뷰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이미지 단위로 수행하는 것이 무슨 뜻인지 잘 모르겠다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연산의 대상이 이미지 전체라는 뜻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앞서 본 것처럼 이미지 전체에 대해 미분</a:t>
            </a:r>
            <a:r>
              <a:rPr lang="en-US" altLang="ko-KR" dirty="0" smtClean="0"/>
              <a:t>, Gaussian </a:t>
            </a:r>
            <a:r>
              <a:rPr lang="ko-KR" altLang="en-US" dirty="0" smtClean="0"/>
              <a:t>등이 사용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우리가 구해야 하는 값이 각 </a:t>
            </a:r>
            <a:r>
              <a:rPr lang="en-US" altLang="ko-KR" dirty="0" smtClean="0"/>
              <a:t>Pixel</a:t>
            </a:r>
            <a:r>
              <a:rPr lang="ko-KR" altLang="en-US" dirty="0" smtClean="0"/>
              <a:t>에 대해 구해야 하는 것은 동일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Pixel</a:t>
            </a:r>
            <a:r>
              <a:rPr lang="ko-KR" altLang="en-US" dirty="0" smtClean="0"/>
              <a:t>의 주변 영역을 고려해서 구하는 것도 동일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행렬 </a:t>
            </a:r>
            <a:r>
              <a:rPr lang="en-US" altLang="ko-KR" dirty="0" smtClean="0"/>
              <a:t>M </a:t>
            </a:r>
            <a:r>
              <a:rPr lang="ko-KR" altLang="en-US" dirty="0" smtClean="0"/>
              <a:t>을 이미지에 저장하라는 뜻이 아님</a:t>
            </a:r>
            <a:endParaRPr lang="en-US" altLang="ko-KR" dirty="0" smtClean="0"/>
          </a:p>
          <a:p>
            <a:pPr lvl="1">
              <a:buFontTx/>
              <a:buChar char="-"/>
            </a:pPr>
            <a:endParaRPr lang="en-US" altLang="ko-KR" dirty="0"/>
          </a:p>
          <a:p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729935"/>
              </p:ext>
            </p:extLst>
          </p:nvPr>
        </p:nvGraphicFramePr>
        <p:xfrm>
          <a:off x="715232" y="4023003"/>
          <a:ext cx="21502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742">
                  <a:extLst>
                    <a:ext uri="{9D8B030D-6E8A-4147-A177-3AD203B41FA5}">
                      <a16:colId xmlns:a16="http://schemas.microsoft.com/office/drawing/2014/main" val="809363882"/>
                    </a:ext>
                  </a:extLst>
                </a:gridCol>
                <a:gridCol w="716742">
                  <a:extLst>
                    <a:ext uri="{9D8B030D-6E8A-4147-A177-3AD203B41FA5}">
                      <a16:colId xmlns:a16="http://schemas.microsoft.com/office/drawing/2014/main" val="589160924"/>
                    </a:ext>
                  </a:extLst>
                </a:gridCol>
                <a:gridCol w="716742">
                  <a:extLst>
                    <a:ext uri="{9D8B030D-6E8A-4147-A177-3AD203B41FA5}">
                      <a16:colId xmlns:a16="http://schemas.microsoft.com/office/drawing/2014/main" val="2221977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874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231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3223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865458" y="3927910"/>
            <a:ext cx="58256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주황색 영역의 </a:t>
            </a:r>
            <a:r>
              <a:rPr lang="en-US" altLang="ko-KR" dirty="0" smtClean="0"/>
              <a:t>R</a:t>
            </a:r>
            <a:r>
              <a:rPr lang="ko-KR" altLang="en-US" dirty="0" smtClean="0"/>
              <a:t>을 구하기 위해 주변 파란색 영역의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Gradient</a:t>
            </a:r>
            <a:r>
              <a:rPr lang="ko-KR" altLang="en-US" dirty="0" smtClean="0"/>
              <a:t>를 모두 계산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당연히 파란색 영역의 </a:t>
            </a:r>
            <a:r>
              <a:rPr lang="en-US" altLang="ko-KR" dirty="0" smtClean="0"/>
              <a:t>R</a:t>
            </a:r>
            <a:r>
              <a:rPr lang="ko-KR" altLang="en-US" dirty="0" smtClean="0"/>
              <a:t>을 구하기 위해서도 주변 영역</a:t>
            </a:r>
            <a:endParaRPr lang="en-US" altLang="ko-KR" dirty="0" smtClean="0"/>
          </a:p>
          <a:p>
            <a:r>
              <a:rPr lang="ko-KR" altLang="en-US" dirty="0" smtClean="0"/>
              <a:t>의 </a:t>
            </a:r>
            <a:r>
              <a:rPr lang="en-US" altLang="ko-KR" dirty="0" smtClean="0"/>
              <a:t>Gradient</a:t>
            </a:r>
            <a:r>
              <a:rPr lang="ko-KR" altLang="en-US" dirty="0"/>
              <a:t> </a:t>
            </a:r>
            <a:r>
              <a:rPr lang="ko-KR" altLang="en-US" dirty="0" smtClean="0"/>
              <a:t>계산 해야한다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이러한 연산 후 또 다시 </a:t>
            </a:r>
            <a:r>
              <a:rPr lang="en-US" altLang="ko-KR" dirty="0" smtClean="0"/>
              <a:t>Filtering</a:t>
            </a:r>
            <a:r>
              <a:rPr lang="ko-KR" altLang="en-US" dirty="0" smtClean="0"/>
              <a:t>을 수행할 때</a:t>
            </a:r>
            <a:r>
              <a:rPr lang="en-US" altLang="ko-KR" dirty="0" smtClean="0"/>
              <a:t>, Map</a:t>
            </a:r>
            <a:r>
              <a:rPr lang="ko-KR" altLang="en-US" dirty="0" smtClean="0"/>
              <a:t>이</a:t>
            </a:r>
            <a:endParaRPr lang="en-US" altLang="ko-KR" dirty="0" smtClean="0"/>
          </a:p>
          <a:p>
            <a:r>
              <a:rPr lang="ko-KR" altLang="en-US" dirty="0" smtClean="0"/>
              <a:t>만들어 져 있지 않다면</a:t>
            </a:r>
            <a:r>
              <a:rPr lang="en-US" altLang="ko-KR" dirty="0"/>
              <a:t> </a:t>
            </a:r>
            <a:r>
              <a:rPr lang="ko-KR" altLang="en-US" dirty="0" smtClean="0"/>
              <a:t>중복 연산이 발생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1026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SIFT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Scale invariant feature transform</a:t>
            </a:r>
            <a:endParaRPr lang="en-US" altLang="ko-KR" b="1" dirty="0"/>
          </a:p>
          <a:p>
            <a:pPr lvl="1">
              <a:buFontTx/>
              <a:buChar char="-"/>
            </a:pPr>
            <a:r>
              <a:rPr lang="en-US" altLang="ko-KR" dirty="0" smtClean="0"/>
              <a:t>Scale</a:t>
            </a:r>
            <a:r>
              <a:rPr lang="ko-KR" altLang="en-US" dirty="0"/>
              <a:t> </a:t>
            </a:r>
            <a:r>
              <a:rPr lang="ko-KR" altLang="en-US" dirty="0" smtClean="0"/>
              <a:t>변화에 영향을 받지 않는 </a:t>
            </a:r>
            <a:r>
              <a:rPr lang="en-US" altLang="ko-KR" dirty="0" smtClean="0"/>
              <a:t>feature detection.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오늘은 </a:t>
            </a:r>
            <a:r>
              <a:rPr lang="en-US" altLang="ko-KR" dirty="0" err="1" smtClean="0"/>
              <a:t>Keypoint</a:t>
            </a:r>
            <a:r>
              <a:rPr lang="en-US" altLang="ko-KR" dirty="0" smtClean="0"/>
              <a:t> localization </a:t>
            </a:r>
            <a:r>
              <a:rPr lang="ko-KR" altLang="en-US" dirty="0" smtClean="0"/>
              <a:t>까지만 수행</a:t>
            </a:r>
            <a:endParaRPr lang="en-US" altLang="ko-KR" dirty="0" smtClean="0"/>
          </a:p>
          <a:p>
            <a:pPr lvl="1">
              <a:buFontTx/>
              <a:buChar char="-"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6324856" y="4472736"/>
            <a:ext cx="2367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원본</a:t>
            </a:r>
            <a:endParaRPr lang="en-US" altLang="ko-KR" dirty="0" smtClean="0"/>
          </a:p>
          <a:p>
            <a:r>
              <a:rPr lang="ko-KR" altLang="en-US" dirty="0" smtClean="0"/>
              <a:t>상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잘라서 </a:t>
            </a:r>
            <a:r>
              <a:rPr lang="en-US" altLang="ko-KR" dirty="0" smtClean="0"/>
              <a:t>scale </a:t>
            </a:r>
            <a:r>
              <a:rPr lang="ko-KR" altLang="en-US" dirty="0" smtClean="0"/>
              <a:t>조정</a:t>
            </a:r>
            <a:endParaRPr lang="en-US" altLang="ko-KR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47" y="2613680"/>
            <a:ext cx="5886450" cy="41529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446" y="2613680"/>
            <a:ext cx="2364929" cy="174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2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SIFT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Scale invariant feature transform</a:t>
            </a:r>
            <a:endParaRPr lang="en-US" altLang="ko-KR" b="1" dirty="0"/>
          </a:p>
          <a:p>
            <a:pPr lvl="1">
              <a:buFontTx/>
              <a:buChar char="-"/>
            </a:pPr>
            <a:r>
              <a:rPr lang="en-US" altLang="ko-KR" dirty="0" smtClean="0"/>
              <a:t>Scale</a:t>
            </a:r>
            <a:r>
              <a:rPr lang="ko-KR" altLang="en-US" dirty="0"/>
              <a:t> </a:t>
            </a:r>
            <a:r>
              <a:rPr lang="ko-KR" altLang="en-US" dirty="0" smtClean="0"/>
              <a:t>변화에 영향을 받지 않는 </a:t>
            </a:r>
            <a:r>
              <a:rPr lang="en-US" altLang="ko-KR" dirty="0" smtClean="0"/>
              <a:t>feature detection.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오늘은 </a:t>
            </a:r>
            <a:r>
              <a:rPr lang="en-US" altLang="ko-KR" dirty="0" err="1" smtClean="0"/>
              <a:t>Keypoint</a:t>
            </a:r>
            <a:r>
              <a:rPr lang="en-US" altLang="ko-KR" dirty="0" smtClean="0"/>
              <a:t> localization </a:t>
            </a:r>
            <a:r>
              <a:rPr lang="ko-KR" altLang="en-US" dirty="0" smtClean="0"/>
              <a:t>까지만 수행</a:t>
            </a:r>
            <a:endParaRPr lang="en-US" altLang="ko-KR" dirty="0" smtClean="0"/>
          </a:p>
          <a:p>
            <a:pPr lvl="1">
              <a:buFontTx/>
              <a:buChar char="-"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60351" y="4510314"/>
            <a:ext cx="2367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원본</a:t>
            </a:r>
            <a:endParaRPr lang="en-US" altLang="ko-KR" dirty="0" smtClean="0"/>
          </a:p>
          <a:p>
            <a:r>
              <a:rPr lang="ko-KR" altLang="en-US" dirty="0" smtClean="0"/>
              <a:t>상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잘라서 </a:t>
            </a:r>
            <a:r>
              <a:rPr lang="en-US" altLang="ko-KR" dirty="0" smtClean="0"/>
              <a:t>scale </a:t>
            </a:r>
            <a:r>
              <a:rPr lang="ko-KR" altLang="en-US" dirty="0" smtClean="0"/>
              <a:t>조정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43" y="2635544"/>
            <a:ext cx="4041731" cy="40417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351" y="2635544"/>
            <a:ext cx="1666945" cy="166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0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CL_theme_v4_Flat_r3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CL 4 Test">
      <a:majorFont>
        <a:latin typeface="Segoe UI"/>
        <a:ea typeface="맑은 고딕"/>
        <a:cs typeface=""/>
      </a:majorFont>
      <a:minorFont>
        <a:latin typeface="Segoe UI Emoji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CL_theme_v4_Flat_r3" id="{26889AD8-8211-433A-AA46-A1160C3DF975}" vid="{6BA20E63-2188-46B7-9486-8A9769C0664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MCL_theme_v4_Flat_r3</Template>
  <TotalTime>68193</TotalTime>
  <Words>1050</Words>
  <Application>Microsoft Office PowerPoint</Application>
  <PresentationFormat>화면 슬라이드 쇼(4:3)</PresentationFormat>
  <Paragraphs>242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맑은 고딕</vt:lpstr>
      <vt:lpstr>Arial</vt:lpstr>
      <vt:lpstr>Cambria</vt:lpstr>
      <vt:lpstr>Cambria Math</vt:lpstr>
      <vt:lpstr>Segoe UI Emoji</vt:lpstr>
      <vt:lpstr>MCL_theme_v4_Flat_r3</vt:lpstr>
      <vt:lpstr>Computer Graphics</vt:lpstr>
      <vt:lpstr>개요</vt:lpstr>
      <vt:lpstr>5주차 과제 리뷰</vt:lpstr>
      <vt:lpstr>5주차 과제 리뷰</vt:lpstr>
      <vt:lpstr>5주차 과제 리뷰</vt:lpstr>
      <vt:lpstr>5주차 과제 리뷰</vt:lpstr>
      <vt:lpstr>5주차 과제 리뷰</vt:lpstr>
      <vt:lpstr>SIFT</vt:lpstr>
      <vt:lpstr>SIFT</vt:lpstr>
      <vt:lpstr>SIFT</vt:lpstr>
      <vt:lpstr>SIFT</vt:lpstr>
      <vt:lpstr>SIFT</vt:lpstr>
      <vt:lpstr>SIFT</vt:lpstr>
      <vt:lpstr>SIFT</vt:lpstr>
      <vt:lpstr>SIFT</vt:lpstr>
      <vt:lpstr>SIFT</vt:lpstr>
      <vt:lpstr>SIFT</vt:lpstr>
      <vt:lpstr>SIFT</vt:lpstr>
      <vt:lpstr>SIFT</vt:lpstr>
      <vt:lpstr>SIFT</vt:lpstr>
      <vt:lpstr>SIFT</vt:lpstr>
      <vt:lpstr>내장 함수</vt:lpstr>
      <vt:lpstr>과제</vt:lpstr>
      <vt:lpstr>과제</vt:lpstr>
      <vt:lpstr>과제</vt:lpstr>
      <vt:lpstr>과제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개인화된 시각 사전을 이용한 유치(幼稚) 단계 컴퓨터 비전 및 시각 비서 시스템 구현 Computerized Preschool Vision and Visual Secretary System Using Idiosyncratic Dictionary</dc:title>
  <dc:creator>Yeong Jun Koh</dc:creator>
  <cp:lastModifiedBy>고영준</cp:lastModifiedBy>
  <cp:revision>1787</cp:revision>
  <cp:lastPrinted>2017-11-29T14:39:10Z</cp:lastPrinted>
  <dcterms:created xsi:type="dcterms:W3CDTF">2015-03-23T04:10:52Z</dcterms:created>
  <dcterms:modified xsi:type="dcterms:W3CDTF">2019-10-22T04:40:13Z</dcterms:modified>
</cp:coreProperties>
</file>